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10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0" Type="http://schemas.openxmlformats.org/officeDocument/2006/relationships/commentAuthors" Target="commentAuthors.xml"/><Relationship Id="rId8" Type="http://schemas.openxmlformats.org/officeDocument/2006/relationships/slide" Target="slides/slide6.xml"/><Relationship Id="rId79" Type="http://schemas.openxmlformats.org/officeDocument/2006/relationships/tableStyles" Target="tableStyles.xml"/><Relationship Id="rId78" Type="http://schemas.openxmlformats.org/officeDocument/2006/relationships/viewProps" Target="viewProps.xml"/><Relationship Id="rId77" Type="http://schemas.openxmlformats.org/officeDocument/2006/relationships/presProps" Target="presProps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ymbol zastępczy obrazu slajdu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l-PL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6560" y="3743960"/>
            <a:ext cx="4155440" cy="308419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5175" y="73660"/>
            <a:ext cx="7616825" cy="768985"/>
          </a:xfrm>
        </p:spPr>
        <p:txBody>
          <a:bodyPr>
            <a:noAutofit/>
          </a:bodyPr>
          <a:lstStyle/>
          <a:p>
            <a:pPr algn="ctr"/>
            <a:r>
              <a:rPr lang="pl-PL" altLang="en-US" sz="4400" b="1" dirty="0">
                <a:latin typeface="Segoe UI Black" panose="020B0A02040204020203" charset="0"/>
                <a:cs typeface="Segoe UI Black" panose="020B0A02040204020203" charset="0"/>
              </a:rPr>
              <a:t>Nowenna Pompejańska</a:t>
            </a:r>
            <a:endParaRPr lang="pl-PL" altLang="en-US" sz="4400" b="1" dirty="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386580" y="1323340"/>
            <a:ext cx="7718425" cy="615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pl-PL" altLang="en-US" sz="3400" b="1">
                <a:latin typeface="Times New Roman" panose="02020603050405020304" charset="0"/>
                <a:cs typeface="Times New Roman" panose="02020603050405020304" charset="0"/>
              </a:rPr>
              <a:t>Różaniec do Najświętszej Maryi Panny</a:t>
            </a:r>
            <a:endParaRPr lang="pl-PL" altLang="en-US" sz="3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575175" y="2274570"/>
            <a:ext cx="4890135" cy="508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l-PL" altLang="en-US" sz="2400" b="1"/>
              <a:t>przez pierwsze 27 dni część błagalna</a:t>
            </a:r>
            <a:endParaRPr lang="pl-PL" altLang="en-US" sz="2400" b="1"/>
          </a:p>
        </p:txBody>
      </p:sp>
      <p:sp>
        <p:nvSpPr>
          <p:cNvPr id="7" name="Pole tekstowe 6"/>
          <p:cNvSpPr txBox="1"/>
          <p:nvPr/>
        </p:nvSpPr>
        <p:spPr>
          <a:xfrm>
            <a:off x="6603365" y="2689225"/>
            <a:ext cx="5316855" cy="54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pl-PL" altLang="en-US" sz="2400" b="1">
                <a:sym typeface="+mn-ea"/>
              </a:rPr>
              <a:t>przez następne 27 dni część dziękczynna</a:t>
            </a:r>
            <a:endParaRPr lang="pl-PL" altLang="en-US" sz="2400" b="1">
              <a:sym typeface="+mn-ea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66615" y="3235960"/>
            <a:ext cx="5024755" cy="1204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pl-PL" altLang="en-US" sz="2000"/>
              <a:t>w ciągu jednego dnia należy odmówić </a:t>
            </a:r>
            <a:endParaRPr lang="pl-PL" altLang="en-US" sz="2000"/>
          </a:p>
          <a:p>
            <a:pPr algn="ctr"/>
            <a:r>
              <a:rPr lang="pl-PL" altLang="en-US" sz="2000"/>
              <a:t>następujące części Różańca świętego</a:t>
            </a:r>
            <a:endParaRPr lang="pl-PL" altLang="en-US" sz="2400"/>
          </a:p>
          <a:p>
            <a:pPr algn="ctr"/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4665980" y="4564380"/>
            <a:ext cx="3702050" cy="1869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pl-PL" altLang="en-US" sz="2800" b="1">
                <a:sym typeface="+mn-ea"/>
              </a:rPr>
              <a:t>Radosne</a:t>
            </a:r>
            <a:r>
              <a:rPr lang="pl-PL" altLang="en-US">
                <a:sym typeface="+mn-ea"/>
              </a:rPr>
              <a:t> - obowiązkowo</a:t>
            </a:r>
            <a:endParaRPr lang="pl-PL" altLang="en-US"/>
          </a:p>
          <a:p>
            <a:pPr algn="ctr"/>
            <a:r>
              <a:rPr lang="pl-PL" altLang="en-US" sz="2800" b="1">
                <a:sym typeface="+mn-ea"/>
              </a:rPr>
              <a:t>Światła</a:t>
            </a:r>
            <a:r>
              <a:rPr lang="pl-PL" altLang="en-US" b="1">
                <a:sym typeface="+mn-ea"/>
              </a:rPr>
              <a:t> </a:t>
            </a:r>
            <a:r>
              <a:rPr lang="pl-PL" altLang="en-US">
                <a:sym typeface="+mn-ea"/>
              </a:rPr>
              <a:t>- dowolnie</a:t>
            </a:r>
            <a:endParaRPr lang="pl-PL" altLang="en-US"/>
          </a:p>
          <a:p>
            <a:pPr algn="ctr"/>
            <a:r>
              <a:rPr lang="pl-PL" altLang="en-US" sz="2800" b="1">
                <a:sym typeface="+mn-ea"/>
              </a:rPr>
              <a:t>Bolesne</a:t>
            </a:r>
            <a:r>
              <a:rPr lang="pl-PL" altLang="en-US">
                <a:sym typeface="+mn-ea"/>
              </a:rPr>
              <a:t> - obowiązkowo</a:t>
            </a:r>
            <a:endParaRPr lang="pl-PL" altLang="en-US"/>
          </a:p>
          <a:p>
            <a:pPr algn="ctr"/>
            <a:r>
              <a:rPr lang="pl-PL" altLang="en-US" sz="2800" b="1">
                <a:sym typeface="+mn-ea"/>
              </a:rPr>
              <a:t>Chwalebne</a:t>
            </a:r>
            <a:r>
              <a:rPr lang="pl-PL" altLang="en-US" sz="2800">
                <a:sym typeface="+mn-ea"/>
              </a:rPr>
              <a:t> </a:t>
            </a:r>
            <a:r>
              <a:rPr lang="pl-PL" altLang="en-US">
                <a:sym typeface="+mn-ea"/>
              </a:rPr>
              <a:t>- obowiązkowo</a:t>
            </a:r>
            <a:endParaRPr lang="pl-PL" altLang="en-US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rcRect l="25277" t="10043" r="24395" b="10781"/>
          <a:stretch>
            <a:fillRect/>
          </a:stretch>
        </p:blipFill>
        <p:spPr>
          <a:xfrm>
            <a:off x="-340360" y="-77470"/>
            <a:ext cx="4914900" cy="6949440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11160000" y="6120000"/>
            <a:ext cx="466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Prostokąt 23"/>
          <p:cNvSpPr/>
          <p:nvPr/>
        </p:nvSpPr>
        <p:spPr>
          <a:xfrm>
            <a:off x="0" y="-71755"/>
            <a:ext cx="291909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pic>
        <p:nvPicPr>
          <p:cNvPr id="6" name="Symbol zastępczy zawartości 5" descr="Fra_Angelico_Zwiastowanie"/>
          <p:cNvPicPr/>
          <p:nvPr>
            <p:ph idx="1"/>
          </p:nvPr>
        </p:nvPicPr>
        <p:blipFill>
          <a:blip r:embed="rId1"/>
          <a:srcRect l="17236" t="4845" r="3244" b="4250"/>
          <a:stretch>
            <a:fillRect/>
          </a:stretch>
        </p:blipFill>
        <p:spPr>
          <a:xfrm>
            <a:off x="3272790" y="-27940"/>
            <a:ext cx="8919210" cy="688594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2" name="Pole tekstowe 1"/>
          <p:cNvSpPr txBox="1"/>
          <p:nvPr/>
        </p:nvSpPr>
        <p:spPr>
          <a:xfrm>
            <a:off x="11160000" y="612000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latin typeface="Segoe UI Black" panose="020B0A02040204020203" charset="0"/>
                <a:cs typeface="Segoe UI Black" panose="020B0A02040204020203" charset="0"/>
              </a:rPr>
              <a:t>10</a:t>
            </a:r>
            <a:endParaRPr lang="pl-PL" altLang="en-US" sz="320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80000" y="576000"/>
            <a:ext cx="508635" cy="6540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267970" y="3366770"/>
            <a:ext cx="6705600" cy="708025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Pan 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g da Mu tron Jego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praojca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Dawida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pl-PL" altLang="en-US" sz="32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32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pl-PL" sz="32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32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Symbol zastępczy zawartości 5" descr="C:\Users\win10\Pictures\zwiastowanie\mistrz-jerzy-iii_detail.jpgmistrz-jerzy-iii_detail"/>
          <p:cNvPicPr>
            <a:picLocks noChangeAspect="1"/>
          </p:cNvPicPr>
          <p:nvPr>
            <p:ph idx="1"/>
          </p:nvPr>
        </p:nvPicPr>
        <p:blipFill>
          <a:blip r:embed="rId1"/>
          <a:srcRect t="30093" b="15964"/>
          <a:stretch>
            <a:fillRect/>
          </a:stretch>
        </p:blipFill>
        <p:spPr>
          <a:xfrm>
            <a:off x="2919095" y="-71755"/>
            <a:ext cx="9272905" cy="6929755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-71755"/>
            <a:ext cx="291909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solidFill>
            <a:srgbClr val="F6FC14"/>
          </a:solidFill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60000" y="6120000"/>
            <a:ext cx="661035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l-PL" altLang="en-US" sz="3200">
                <a:solidFill>
                  <a:schemeClr val="bg1">
                    <a:lumMod val="9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11</a:t>
            </a:r>
            <a:endParaRPr lang="pl-PL" altLang="en-US" sz="3200">
              <a:solidFill>
                <a:schemeClr val="bg1">
                  <a:lumMod val="95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80000" y="576000"/>
            <a:ext cx="508635" cy="6540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215265" y="3362960"/>
            <a:ext cx="6588760" cy="765810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dzie panowa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nad domem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Jakuba na wieki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32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pl-PL" sz="32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32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Symbol zastępczy zawartości 22" descr="C:\Users\win10\Pictures\zwiastowanie\zwiastowanie 4.jpgzwiastowanie 4"/>
          <p:cNvPicPr>
            <a:picLocks noChangeAspect="1"/>
          </p:cNvPicPr>
          <p:nvPr>
            <p:ph idx="1"/>
          </p:nvPr>
        </p:nvPicPr>
        <p:blipFill>
          <a:blip r:embed="rId1"/>
          <a:srcRect t="38086" b="5558"/>
          <a:stretch>
            <a:fillRect/>
          </a:stretch>
        </p:blipFill>
        <p:spPr>
          <a:xfrm>
            <a:off x="3381375" y="0"/>
            <a:ext cx="9287510" cy="6929755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-71755"/>
            <a:ext cx="291909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8" name="Pole tekstowe 17"/>
          <p:cNvSpPr txBox="1"/>
          <p:nvPr/>
        </p:nvSpPr>
        <p:spPr>
          <a:xfrm>
            <a:off x="360680" y="3962400"/>
            <a:ext cx="2306955" cy="295910"/>
          </a:xfrm>
          <a:prstGeom prst="rect">
            <a:avLst/>
          </a:prstGeom>
          <a:solidFill>
            <a:srgbClr val="F6FC14"/>
          </a:solidFill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30000"/>
              </a:lnSpc>
            </a:pP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60000" y="6120000"/>
            <a:ext cx="716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>
                    <a:lumMod val="9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12</a:t>
            </a:r>
            <a:endParaRPr lang="pl-PL" altLang="en-US" sz="3200">
              <a:solidFill>
                <a:schemeClr val="bg1">
                  <a:lumMod val="95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2880000" y="576000"/>
            <a:ext cx="508635" cy="6379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493395" y="3530600"/>
            <a:ext cx="7167245" cy="507365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Jakże si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to stanie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skoro nie znam m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ęż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pl-PL" altLang="en-US" sz="27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pl-PL" altLang="en-US" sz="32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pl-PL" sz="32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32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Symbol zastępczy zawartości 5" descr="zwiastowanie 5"/>
          <p:cNvPicPr>
            <a:picLocks noChangeAspect="1"/>
          </p:cNvPicPr>
          <p:nvPr>
            <p:ph idx="1"/>
          </p:nvPr>
        </p:nvPicPr>
        <p:blipFill>
          <a:blip r:embed="rId1"/>
          <a:srcRect l="15852" t="11818" r="15989" b="38410"/>
          <a:stretch>
            <a:fillRect/>
          </a:stretch>
        </p:blipFill>
        <p:spPr>
          <a:xfrm>
            <a:off x="2919095" y="0"/>
            <a:ext cx="9255760" cy="6986270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-71755"/>
            <a:ext cx="291909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solidFill>
            <a:srgbClr val="F6FC14"/>
          </a:solidFill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60000" y="6120000"/>
            <a:ext cx="716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>
                    <a:lumMod val="9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13</a:t>
            </a:r>
            <a:endParaRPr lang="pl-PL" altLang="en-US" sz="3200">
              <a:solidFill>
                <a:schemeClr val="bg1">
                  <a:lumMod val="95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80000" y="576000"/>
            <a:ext cx="826770" cy="6540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50800" y="3310890"/>
            <a:ext cx="6850380" cy="941705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spAutoFit/>
          </a:bodyPr>
          <a:p>
            <a:pPr algn="ctr">
              <a:lnSpc>
                <a:spcPct val="80000"/>
              </a:lnSpc>
            </a:pP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Duch 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ięty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zst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ą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pi na Ciebie</a:t>
            </a: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80000"/>
              </a:lnSpc>
            </a:pP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moc Najwy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szego okryje Ci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pl-PL" altLang="en-US" sz="32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pl-PL" altLang="en-US" sz="32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pl-PL" sz="3200" b="1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32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Symbol zastępczy zawartości 5" descr="zwiastowanie 6"/>
          <p:cNvPicPr/>
          <p:nvPr>
            <p:ph idx="1"/>
          </p:nvPr>
        </p:nvPicPr>
        <p:blipFill>
          <a:blip r:embed="rId1"/>
          <a:srcRect l="15694" t="36150" r="15353" b="13026"/>
          <a:stretch>
            <a:fillRect/>
          </a:stretch>
        </p:blipFill>
        <p:spPr>
          <a:xfrm>
            <a:off x="3243580" y="-77470"/>
            <a:ext cx="8948420" cy="7048500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-9525"/>
            <a:ext cx="3448685" cy="68675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solidFill>
            <a:srgbClr val="F6FC14"/>
          </a:solidFill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60000" y="6120000"/>
            <a:ext cx="716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>
                    <a:lumMod val="9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14</a:t>
            </a:r>
            <a:endParaRPr lang="pl-PL" altLang="en-US" sz="3200">
              <a:solidFill>
                <a:schemeClr val="bg1">
                  <a:lumMod val="95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80000" y="576000"/>
            <a:ext cx="552450" cy="6540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668655" y="3544570"/>
            <a:ext cx="7580630" cy="476250"/>
          </a:xfrm>
          <a:prstGeom prst="rect">
            <a:avLst/>
          </a:prstGeom>
          <a:noFill/>
        </p:spPr>
        <p:txBody>
          <a:bodyPr vert="horz" wrap="none" lIns="215900" tIns="107950" rIns="215900" bIns="107950" rtlCol="0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pl-PL" altLang="en-US" sz="2700" b="1">
                <a:highlight>
                  <a:srgbClr val="000000">
                    <a:alpha val="0"/>
                  </a:srgbClr>
                </a:highlight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pl-PL" altLang="en-US" sz="2700" b="1" spc="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wi</a:t>
            </a:r>
            <a:r>
              <a:rPr lang="en-US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te, kt</a:t>
            </a:r>
            <a:r>
              <a:rPr lang="en-US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re si</a:t>
            </a:r>
            <a:r>
              <a:rPr lang="en-US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narodzi, b</a:t>
            </a:r>
            <a:r>
              <a:rPr lang="en-US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dzie</a:t>
            </a:r>
            <a:r>
              <a:rPr lang="pl-PL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Synem Bo</a:t>
            </a:r>
            <a:r>
              <a:rPr lang="pl-PL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ga</a:t>
            </a:r>
            <a:r>
              <a:rPr lang="en-US" altLang="pl-PL" sz="2700" b="1" spc="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sz="27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32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Symbol zastępczy zawartości 5" descr="zwiastowanie 7"/>
          <p:cNvPicPr>
            <a:picLocks noChangeAspect="1"/>
          </p:cNvPicPr>
          <p:nvPr>
            <p:ph idx="1"/>
          </p:nvPr>
        </p:nvPicPr>
        <p:blipFill>
          <a:blip r:embed="rId1"/>
          <a:srcRect l="15491" t="31511" r="15080" b="24406"/>
          <a:stretch>
            <a:fillRect/>
          </a:stretch>
        </p:blipFill>
        <p:spPr>
          <a:xfrm flipH="1">
            <a:off x="3065780" y="-64770"/>
            <a:ext cx="9388475" cy="6922770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-71755"/>
            <a:ext cx="316293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60000" y="6120000"/>
            <a:ext cx="716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15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80000" y="576000"/>
            <a:ext cx="508635" cy="6540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435292" y="3324860"/>
            <a:ext cx="7029450" cy="708025"/>
          </a:xfrm>
          <a:prstGeom prst="rect">
            <a:avLst/>
          </a:prstGeom>
          <a:noFill/>
        </p:spPr>
        <p:txBody>
          <a:bodyPr vert="horz" wrap="none" lIns="215900" tIns="107950" rIns="215900" bIns="107950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pl-PL" altLang="en-US" sz="2700" b="1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pl-PL" sz="2700" b="1" spc="-4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Dla Boga bowiem</a:t>
            </a:r>
            <a:r>
              <a:rPr lang="pl-PL" altLang="en-US" sz="2700" b="1" spc="-4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 spc="-4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nie ma nic niemo</a:t>
            </a:r>
            <a:r>
              <a:rPr lang="en-US" altLang="en-US" sz="2700" b="1" spc="-4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-4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liweg</a:t>
            </a:r>
            <a:r>
              <a:rPr lang="pl-PL" altLang="en-US" sz="2700" b="1" spc="-4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pl-PL" altLang="en-US" sz="32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Symbol zastępczy zawartości 5" descr="zwiastowanie 9"/>
          <p:cNvPicPr>
            <a:picLocks noChangeAspect="1"/>
          </p:cNvPicPr>
          <p:nvPr>
            <p:ph idx="1"/>
          </p:nvPr>
        </p:nvPicPr>
        <p:blipFill>
          <a:blip r:embed="rId1"/>
          <a:srcRect l="15724" t="29694" r="15416" b="22901"/>
          <a:stretch>
            <a:fillRect/>
          </a:stretch>
        </p:blipFill>
        <p:spPr>
          <a:xfrm flipH="1">
            <a:off x="2919095" y="0"/>
            <a:ext cx="9273540" cy="6858000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-71755"/>
            <a:ext cx="291909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60000" y="6120000"/>
            <a:ext cx="716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>
                    <a:lumMod val="9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16</a:t>
            </a:r>
            <a:endParaRPr lang="pl-PL" altLang="en-US" sz="3200">
              <a:solidFill>
                <a:schemeClr val="bg1">
                  <a:lumMod val="95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80000" y="576000"/>
            <a:ext cx="508635" cy="6540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257810" y="3347085"/>
            <a:ext cx="6724650" cy="422275"/>
          </a:xfrm>
          <a:prstGeom prst="rect">
            <a:avLst/>
          </a:prstGeom>
          <a:noFill/>
        </p:spPr>
        <p:txBody>
          <a:bodyPr vert="horz" wrap="none" lIns="215900" tIns="107950" rIns="215900" bIns="107950" rtlCol="0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Na to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Maryja: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Oto ja s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ebnica Pa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ń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ska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...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pl-PL" altLang="en-US" sz="32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Symbol zastępczy zawartości 5" descr="Zwiatowanie-Panskie2-217x300"/>
          <p:cNvPicPr/>
          <p:nvPr>
            <p:ph idx="1"/>
          </p:nvPr>
        </p:nvPicPr>
        <p:blipFill>
          <a:blip r:embed="rId1"/>
          <a:srcRect b="30711"/>
          <a:stretch>
            <a:fillRect/>
          </a:stretch>
        </p:blipFill>
        <p:spPr>
          <a:xfrm flipH="1">
            <a:off x="2919095" y="-71755"/>
            <a:ext cx="9301480" cy="6929755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-71755"/>
            <a:ext cx="291909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solidFill>
            <a:srgbClr val="F6FC14"/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60000" y="6120000"/>
            <a:ext cx="716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17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80000" y="576000"/>
            <a:ext cx="508635" cy="6540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509905" y="3454400"/>
            <a:ext cx="7188200" cy="631190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altLang="pl-PL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niech mi si</a:t>
            </a:r>
            <a:r>
              <a:rPr lang="en-US" altLang="en-US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stanie</a:t>
            </a:r>
            <a:r>
              <a:rPr lang="pl-PL" altLang="en-US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pl-PL" altLang="en-US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edłu</a:t>
            </a:r>
            <a:r>
              <a:rPr lang="en-US" altLang="pl-PL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g s</a:t>
            </a:r>
            <a:r>
              <a:rPr lang="en-US" altLang="en-US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spc="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owa twego</a:t>
            </a: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pl-PL" altLang="en-US" sz="27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Symbol zastępczy zawartości 2" descr="Tajemnice+Radosne"/>
          <p:cNvPicPr/>
          <p:nvPr>
            <p:ph idx="1"/>
          </p:nvPr>
        </p:nvPicPr>
        <p:blipFill>
          <a:blip r:embed="rId1"/>
          <a:srcRect l="5928"/>
          <a:stretch>
            <a:fillRect/>
          </a:stretch>
        </p:blipFill>
        <p:spPr>
          <a:xfrm>
            <a:off x="0" y="0"/>
            <a:ext cx="11560470" cy="7004050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11231880" y="-135255"/>
            <a:ext cx="959485" cy="70770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rgbClr val="C1D9EF">
                  <a:alpha val="100000"/>
                </a:srgbClr>
              </a:gs>
              <a:gs pos="24000">
                <a:schemeClr val="accent5">
                  <a:lumMod val="23000"/>
                  <a:lumOff val="77000"/>
                </a:schemeClr>
              </a:gs>
            </a:gsLst>
            <a:lin ang="18000000" scaled="0"/>
          </a:gradFill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6" name="Pole tekstowe 25"/>
          <p:cNvSpPr txBox="1"/>
          <p:nvPr/>
        </p:nvSpPr>
        <p:spPr>
          <a:xfrm>
            <a:off x="11160000" y="6120000"/>
            <a:ext cx="67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18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2464435" y="1974850"/>
            <a:ext cx="2125980" cy="2590165"/>
            <a:chOff x="1721" y="1760"/>
            <a:chExt cx="3348" cy="4079"/>
          </a:xfrm>
        </p:grpSpPr>
        <p:sp>
          <p:nvSpPr>
            <p:cNvPr id="8" name="Prostokąt 7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0" name="Prostokąt 9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1" name="Prostokąt 10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12" name="Łącznik prosty 11"/>
          <p:cNvCxnSpPr/>
          <p:nvPr/>
        </p:nvCxnSpPr>
        <p:spPr>
          <a:xfrm flipV="1">
            <a:off x="4514850" y="2667215"/>
            <a:ext cx="3864610" cy="19050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3" name="Grupa 12"/>
          <p:cNvGrpSpPr/>
          <p:nvPr/>
        </p:nvGrpSpPr>
        <p:grpSpPr>
          <a:xfrm>
            <a:off x="2447925" y="526415"/>
            <a:ext cx="6072505" cy="748030"/>
            <a:chOff x="4935" y="589"/>
            <a:chExt cx="9563" cy="1178"/>
          </a:xfrm>
        </p:grpSpPr>
        <p:sp>
          <p:nvSpPr>
            <p:cNvPr id="14" name="Prostokąt 13"/>
            <p:cNvSpPr/>
            <p:nvPr/>
          </p:nvSpPr>
          <p:spPr>
            <a:xfrm>
              <a:off x="4935" y="745"/>
              <a:ext cx="9420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5220" y="589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Radosne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pic>
        <p:nvPicPr>
          <p:cNvPr id="5" name="Obraz 4" descr="rozaniec-z-woda-z-lourds"/>
          <p:cNvPicPr>
            <a:picLocks noChangeAspect="1"/>
          </p:cNvPicPr>
          <p:nvPr/>
        </p:nvPicPr>
        <p:blipFill>
          <a:blip r:embed="rId2"/>
          <a:srcRect l="17583" t="1120" r="65932" b="-1120"/>
          <a:stretch>
            <a:fillRect/>
          </a:stretch>
        </p:blipFill>
        <p:spPr>
          <a:xfrm>
            <a:off x="11271885" y="-234315"/>
            <a:ext cx="872490" cy="6356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Symbol zastępczy zawartości 22" descr="C:\Users\win10\Pictures\Nawiedzenie\1radosna.png1radosna"/>
          <p:cNvPicPr>
            <a:picLocks noChangeAspect="1"/>
          </p:cNvPicPr>
          <p:nvPr>
            <p:ph idx="1"/>
          </p:nvPr>
        </p:nvPicPr>
        <p:blipFill>
          <a:blip r:embed="rId1"/>
          <a:srcRect l="5641" r="5641"/>
          <a:stretch>
            <a:fillRect/>
          </a:stretch>
        </p:blipFill>
        <p:spPr>
          <a:xfrm>
            <a:off x="2919095" y="-21590"/>
            <a:ext cx="9354820" cy="702945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" name="Pole tekstowe 1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 rot="16200000">
            <a:off x="222250" y="3489960"/>
            <a:ext cx="5821680" cy="506730"/>
          </a:xfrm>
          <a:prstGeom prst="rect">
            <a:avLst/>
          </a:prstGeom>
          <a:noFill/>
        </p:spPr>
        <p:txBody>
          <a:bodyPr wrap="none" lIns="215900" tIns="107950" rIns="215900" bIns="107950" rtlCol="0">
            <a:noAutofit/>
          </a:bodyPr>
          <a:p>
            <a:pPr algn="ctr">
              <a:lnSpc>
                <a:spcPct val="60000"/>
              </a:lnSpc>
            </a:pPr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ci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ąż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y,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poszła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w d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ug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ą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podr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óż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w g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ó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ry</a:t>
            </a:r>
            <a:r>
              <a:rPr lang="en-US" altLang="pl-PL" sz="27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pl-PL" altLang="en-US" sz="2700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2700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000" y="6120000"/>
            <a:ext cx="67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Obraz 13" descr="krucyfiks-jan-pawel-ii-3"/>
          <p:cNvPicPr preferRelativeResize="0"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79035" y="57150"/>
            <a:ext cx="6035040" cy="6035040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6055" y="941705"/>
            <a:ext cx="5947410" cy="1198880"/>
          </a:xfrm>
          <a:noFill/>
        </p:spPr>
        <p:txBody>
          <a:bodyPr>
            <a:normAutofit fontScale="90000"/>
          </a:bodyPr>
          <a:p>
            <a:pPr algn="ctr"/>
            <a:r>
              <a:rPr lang="pl-PL" altLang="en-US" sz="2665" b="1">
                <a:latin typeface="Times New Roman" panose="02020603050405020304" charset="0"/>
                <a:cs typeface="Times New Roman" panose="02020603050405020304" charset="0"/>
              </a:rPr>
              <a:t>Ten Różaniec odmawiam na Twoją Cześć</a:t>
            </a:r>
            <a:br>
              <a:rPr lang="pl-PL" altLang="en-US" sz="2665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pl-PL" altLang="en-US" sz="2665" b="1">
                <a:latin typeface="Times New Roman" panose="02020603050405020304" charset="0"/>
                <a:cs typeface="Times New Roman" panose="02020603050405020304" charset="0"/>
              </a:rPr>
              <a:t>Królowo Różańca Świętego</a:t>
            </a:r>
            <a:br>
              <a:rPr lang="pl-PL" altLang="en-US" sz="2665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pl-PL" altLang="en-US" sz="2665" b="1">
                <a:latin typeface="Times New Roman" panose="02020603050405020304" charset="0"/>
                <a:cs typeface="Times New Roman" panose="02020603050405020304" charset="0"/>
              </a:rPr>
              <a:t>oraz w następujących intencjach ...</a:t>
            </a:r>
            <a:endParaRPr lang="pl-PL" altLang="en-US" sz="2665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1450" y="3017520"/>
            <a:ext cx="7498080" cy="3950970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Wierzę w Boga Ojca Wszechmogącego, Stworzyciela nieba i ziemi .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I w Jezusa Chrystusa, Syna Jego jedynego, Pana naszego,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który się począł z Ducha Świętego, narodził się z Maryi Panny,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Umęczon pod Ponckim Piłatem, ukrzyżowan, umarł i pogrzebion,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zstąpił do piekieł, trzeciego dnia zmartwychwstał,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wstąpił na niebiosa, siedzi po prawicy Boga, Ojca wszechmogącego,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stamtąd przyjdzie sądzić żywych i umarłych.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Wierzę w Ducha świętego, święty Kościół powszechny,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świętych obcowanie, grzechów odpuszczenie,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ciała zmartwychwstanie, żywot wieczny. Amen.  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11375" y="370205"/>
            <a:ext cx="5054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>
                <a:latin typeface="Times New Roman" panose="02020603050405020304" charset="0"/>
                <a:cs typeface="Times New Roman" panose="02020603050405020304" charset="0"/>
              </a:rPr>
              <a:t>W imię Ojca i Syna i Ducha Świętego</a:t>
            </a:r>
            <a:endParaRPr lang="pl-PL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07010" y="57150"/>
            <a:ext cx="2174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/>
              <a:t>rozpoczynamy</a:t>
            </a:r>
            <a:endParaRPr lang="pl-PL" altLang="en-US"/>
          </a:p>
        </p:txBody>
      </p:sp>
      <p:sp>
        <p:nvSpPr>
          <p:cNvPr id="6" name="Pole tekstowe 5"/>
          <p:cNvSpPr txBox="1"/>
          <p:nvPr/>
        </p:nvSpPr>
        <p:spPr>
          <a:xfrm>
            <a:off x="8430260" y="542290"/>
            <a:ext cx="2902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/>
              <a:t>kreśląc znak krzyża świętego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65430" y="2069465"/>
            <a:ext cx="3550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/>
              <a:t>na pierwszym koraliku odmawiamy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5995035" y="2383790"/>
            <a:ext cx="671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/>
              <a:t>oraz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060575" y="2487930"/>
            <a:ext cx="4295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>
                <a:latin typeface="Times New Roman" panose="02020603050405020304" charset="0"/>
                <a:cs typeface="Times New Roman" panose="02020603050405020304" charset="0"/>
              </a:rPr>
              <a:t>Skład Apostolski</a:t>
            </a:r>
            <a:endParaRPr lang="pl-PL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035415" y="1179195"/>
            <a:ext cx="3056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>
                <a:latin typeface="Times New Roman" panose="02020603050405020304" charset="0"/>
                <a:cs typeface="Times New Roman" panose="02020603050405020304" charset="0"/>
              </a:rPr>
              <a:t>Modlitwa Pańska</a:t>
            </a:r>
            <a:endParaRPr lang="pl-PL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462645" y="2069465"/>
            <a:ext cx="3604260" cy="4153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Ojcze nasz, któryś jest w niebie,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święć się imię Twoje,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przyjdź królestwo Twoje,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bądź wola Twoja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jako w niebie, tak i na ziemi,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Chleba naszego powszedniego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daj nam dzisiaj.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I odpuść nam nasze winy,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jako i my odpuszczamy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naszym winowajcom.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I nie wódź nas na pokuszenie,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ale nas zbaw ode złego. Amen.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000" y="6120000"/>
            <a:ext cx="466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2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Obraz 20" descr="2radosna"/>
          <p:cNvPicPr>
            <a:picLocks noChangeAspect="1"/>
          </p:cNvPicPr>
          <p:nvPr/>
        </p:nvPicPr>
        <p:blipFill>
          <a:blip r:embed="rId1"/>
          <a:srcRect t="3034" r="4019"/>
          <a:stretch>
            <a:fillRect/>
          </a:stretch>
        </p:blipFill>
        <p:spPr>
          <a:xfrm>
            <a:off x="3108325" y="-5715"/>
            <a:ext cx="9083675" cy="698246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3" name="Pole tekstowe 22"/>
          <p:cNvSpPr txBox="1"/>
          <p:nvPr/>
        </p:nvSpPr>
        <p:spPr>
          <a:xfrm rot="16200000">
            <a:off x="222250" y="3489960"/>
            <a:ext cx="5821680" cy="506730"/>
          </a:xfrm>
          <a:prstGeom prst="rect">
            <a:avLst/>
          </a:prstGeom>
          <a:noFill/>
        </p:spPr>
        <p:txBody>
          <a:bodyPr wrap="none" lIns="215900" tIns="107950" rIns="215900" bIns="107950" rtlCol="0">
            <a:noAutofit/>
          </a:bodyPr>
          <a:p>
            <a:pPr algn="ctr">
              <a:lnSpc>
                <a:spcPct val="60000"/>
              </a:lnSpc>
            </a:pPr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do 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w. El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biety by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153 km po górach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60000"/>
              </a:lnSpc>
            </a:pP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000" y="6120000"/>
            <a:ext cx="67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IMG_20220531_135247"/>
          <p:cNvPicPr>
            <a:picLocks noChangeAspect="1"/>
          </p:cNvPicPr>
          <p:nvPr>
            <p:ph idx="1"/>
          </p:nvPr>
        </p:nvPicPr>
        <p:blipFill>
          <a:blip r:embed="rId1"/>
          <a:srcRect l="13754" t="4966" r="5662"/>
          <a:stretch>
            <a:fillRect/>
          </a:stretch>
        </p:blipFill>
        <p:spPr>
          <a:xfrm>
            <a:off x="3305810" y="-1905"/>
            <a:ext cx="8902700" cy="701167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3" name="Pole tekstowe 22"/>
          <p:cNvSpPr txBox="1"/>
          <p:nvPr/>
        </p:nvSpPr>
        <p:spPr>
          <a:xfrm rot="16200000">
            <a:off x="222250" y="3489960"/>
            <a:ext cx="5821680" cy="506730"/>
          </a:xfrm>
          <a:prstGeom prst="rect">
            <a:avLst/>
          </a:prstGeom>
          <a:noFill/>
        </p:spPr>
        <p:txBody>
          <a:bodyPr wrap="none" lIns="215900" tIns="107950" rIns="215900" bIns="107950" rtlCol="0">
            <a:noAutofit/>
          </a:bodyPr>
          <a:p>
            <a:pPr algn="ctr">
              <a:lnSpc>
                <a:spcPct val="60000"/>
              </a:lnSpc>
            </a:pPr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pl-PL" sz="2700">
                <a:sym typeface="+mn-ea"/>
              </a:rPr>
              <a:t> 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Nie jecha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a samochodem z klimatyzacj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ą</a:t>
            </a:r>
            <a:r>
              <a:rPr lang="en-US" altLang="pl-PL" sz="2700">
                <a:sym typeface="+mn-ea"/>
              </a:rPr>
              <a:t>,</a:t>
            </a:r>
            <a:endParaRPr lang="pl-PL" altLang="en-US" sz="2700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000" y="6120000"/>
            <a:ext cx="67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maxresdefault"/>
          <p:cNvPicPr/>
          <p:nvPr>
            <p:ph idx="1"/>
          </p:nvPr>
        </p:nvPicPr>
        <p:blipFill>
          <a:blip r:embed="rId1"/>
          <a:srcRect l="22660" r="23323"/>
          <a:stretch>
            <a:fillRect/>
          </a:stretch>
        </p:blipFill>
        <p:spPr>
          <a:xfrm flipH="1">
            <a:off x="3338830" y="0"/>
            <a:ext cx="8914765" cy="6858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15875" y="-71755"/>
            <a:ext cx="7870190" cy="7670165"/>
            <a:chOff x="0" y="-113"/>
            <a:chExt cx="12394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241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 rot="16200000">
            <a:off x="-415290" y="3541395"/>
            <a:ext cx="6933565" cy="441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l-PL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N</a:t>
            </a:r>
            <a:r>
              <a:rPr lang="en-US" altLang="pl-PL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ie mia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 nikogo, kto m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ó</a:t>
            </a:r>
            <a:r>
              <a:rPr lang="en-US" altLang="pl-PL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by </a:t>
            </a:r>
            <a:r>
              <a:rPr lang="pl-PL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jej</a:t>
            </a:r>
            <a:r>
              <a:rPr lang="en-US" altLang="pl-PL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pom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ó</a:t>
            </a:r>
            <a:r>
              <a:rPr lang="en-US" altLang="pl-PL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endParaRPr lang="pl-PL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000" y="6120000"/>
            <a:ext cx="67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nawiedzenie"/>
          <p:cNvPicPr>
            <a:picLocks noChangeAspect="1"/>
          </p:cNvPicPr>
          <p:nvPr>
            <p:ph idx="1"/>
          </p:nvPr>
        </p:nvPicPr>
        <p:blipFill>
          <a:blip r:embed="rId1"/>
          <a:srcRect l="11983" t="15699" r="16720" b="16105"/>
          <a:stretch>
            <a:fillRect/>
          </a:stretch>
        </p:blipFill>
        <p:spPr>
          <a:xfrm>
            <a:off x="3142615" y="17145"/>
            <a:ext cx="9049385" cy="692404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3" name="Pole tekstowe 22"/>
          <p:cNvSpPr txBox="1"/>
          <p:nvPr/>
        </p:nvSpPr>
        <p:spPr>
          <a:xfrm rot="16200000" flipH="1">
            <a:off x="-31115" y="3622040"/>
            <a:ext cx="6293485" cy="506730"/>
          </a:xfrm>
          <a:prstGeom prst="rect">
            <a:avLst/>
          </a:prstGeom>
          <a:noFill/>
        </p:spPr>
        <p:txBody>
          <a:bodyPr wrap="none" lIns="215900" tIns="107950" rIns="215900" bIns="107950" rtlCol="0">
            <a:noAutofit/>
          </a:bodyPr>
          <a:p>
            <a:pPr algn="ctr">
              <a:lnSpc>
                <a:spcPct val="60000"/>
              </a:lnSpc>
            </a:pPr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 jednak podj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ęł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 t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ę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wyczerpuj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ą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ą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drogę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000" y="6120000"/>
            <a:ext cx="67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571091_sQd1_ZS080215_HP54_C1200x1200-h7zuV.png"/>
          <p:cNvPicPr>
            <a:picLocks noChangeAspect="1"/>
          </p:cNvPicPr>
          <p:nvPr>
            <p:ph idx="1"/>
          </p:nvPr>
        </p:nvPicPr>
        <p:blipFill>
          <a:blip r:embed="rId1"/>
          <a:srcRect l="7666" r="9869"/>
          <a:stretch>
            <a:fillRect/>
          </a:stretch>
        </p:blipFill>
        <p:spPr>
          <a:xfrm>
            <a:off x="3228975" y="0"/>
            <a:ext cx="8963025" cy="697611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9250" cy="7670165"/>
            <a:chOff x="0" y="-113"/>
            <a:chExt cx="12550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52" y="4908"/>
              <a:ext cx="3634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 rot="16200000">
            <a:off x="-49530" y="3485515"/>
            <a:ext cx="62528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do krewnej, by podzieli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ć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si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ę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wiadomo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ą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24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C:\Users\win10\Pictures\Nawiedzenie\nawiedzenie-e1748432377410.jpgnawiedzenie-e1748432377410"/>
          <p:cNvPicPr>
            <a:picLocks noChangeAspect="1"/>
          </p:cNvPicPr>
          <p:nvPr>
            <p:ph idx="1"/>
          </p:nvPr>
        </p:nvPicPr>
        <p:blipFill>
          <a:blip r:embed="rId1"/>
          <a:srcRect l="5185" t="9639" r="7111" b="11229"/>
          <a:stretch>
            <a:fillRect/>
          </a:stretch>
        </p:blipFill>
        <p:spPr>
          <a:xfrm>
            <a:off x="3259455" y="-72390"/>
            <a:ext cx="9022080" cy="697674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 rot="16200000">
            <a:off x="226695" y="3321685"/>
            <a:ext cx="56642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że została matką Boga Najwyższego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0" descr="min_15195"/>
          <p:cNvPicPr>
            <a:picLocks noChangeAspect="1"/>
          </p:cNvPicPr>
          <p:nvPr>
            <p:ph idx="1"/>
          </p:nvPr>
        </p:nvPicPr>
        <p:blipFill>
          <a:blip r:embed="rId1"/>
          <a:srcRect r="29338" b="2991"/>
          <a:stretch>
            <a:fillRect/>
          </a:stretch>
        </p:blipFill>
        <p:spPr>
          <a:xfrm>
            <a:off x="3266440" y="0"/>
            <a:ext cx="8951595" cy="702246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9250" cy="7670165"/>
            <a:chOff x="0" y="-113"/>
            <a:chExt cx="12550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28"/>
              <a:ext cx="3633" cy="7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11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 rot="16200000">
            <a:off x="-173990" y="3394075"/>
            <a:ext cx="6401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Czy mia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 mniej pracy ni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my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?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Zapewnie nie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26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nawiedzenie_800_45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09620" y="0"/>
            <a:ext cx="9064625" cy="6858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 rot="16200000">
            <a:off x="144780" y="3412490"/>
            <a:ext cx="589788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le 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by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 bardzo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szcz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ęś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liwa…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Nawiedzenie_Ain-Karim"/>
          <p:cNvPicPr>
            <a:picLocks noChangeAspect="1"/>
          </p:cNvPicPr>
          <p:nvPr>
            <p:ph idx="1"/>
          </p:nvPr>
        </p:nvPicPr>
        <p:blipFill>
          <a:blip r:embed="rId1"/>
          <a:srcRect r="11288"/>
          <a:stretch>
            <a:fillRect/>
          </a:stretch>
        </p:blipFill>
        <p:spPr>
          <a:xfrm>
            <a:off x="3258820" y="0"/>
            <a:ext cx="8923020" cy="685863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9250" cy="7670165"/>
            <a:chOff x="0" y="-113"/>
            <a:chExt cx="12550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538"/>
              <a:ext cx="3633" cy="6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 rot="16200000">
            <a:off x="-48895" y="3333115"/>
            <a:ext cx="625792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bo B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g by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u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Niej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na pierwszym miejscu, 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Obraz 22" descr="Elzbieta-i-Zahariasz"/>
          <p:cNvPicPr>
            <a:picLocks noChangeAspect="1"/>
          </p:cNvPicPr>
          <p:nvPr/>
        </p:nvPicPr>
        <p:blipFill>
          <a:blip r:embed="rId1"/>
          <a:srcRect l="14977" r="14551"/>
          <a:stretch>
            <a:fillRect/>
          </a:stretch>
        </p:blipFill>
        <p:spPr>
          <a:xfrm>
            <a:off x="3164840" y="-17145"/>
            <a:ext cx="9027160" cy="6858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1" name="Pole tekstowe 20"/>
          <p:cNvSpPr txBox="1"/>
          <p:nvPr/>
        </p:nvSpPr>
        <p:spPr>
          <a:xfrm rot="16200000">
            <a:off x="-430530" y="3108325"/>
            <a:ext cx="701167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na drugim za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miejscu 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ść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do bli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ź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niego</a:t>
            </a:r>
            <a:r>
              <a:rPr lang="en-US" altLang="pl-PL">
                <a:sym typeface="+mn-ea"/>
              </a:rPr>
              <a:t>.</a:t>
            </a:r>
            <a:endParaRPr lang="pl-PL" altLang="en-US"/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2410" y="787400"/>
            <a:ext cx="4333240" cy="422275"/>
          </a:xfrm>
        </p:spPr>
        <p:txBody>
          <a:bodyPr/>
          <a:p>
            <a:r>
              <a:rPr lang="pl-PL" altLang="en-US" sz="1800"/>
              <a:t>na trzech następnych koralikach odmawiamy</a:t>
            </a:r>
            <a:endParaRPr lang="pl-PL" altLang="en-US" sz="1800"/>
          </a:p>
        </p:txBody>
      </p:sp>
      <p:pic>
        <p:nvPicPr>
          <p:cNvPr id="13" name="Symbol zastępczy zawartości 12" descr="Zdrowas-Maryj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348740"/>
            <a:ext cx="2913380" cy="225361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212340" y="337185"/>
            <a:ext cx="5024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>
                <a:latin typeface="Times New Roman" panose="02020603050405020304" charset="0"/>
                <a:cs typeface="Times New Roman" panose="02020603050405020304" charset="0"/>
              </a:rPr>
              <a:t>Modlmy się o wiarę nadzieję i miłość</a:t>
            </a:r>
            <a:endParaRPr lang="pl-PL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032760" y="1675765"/>
            <a:ext cx="5074285" cy="1946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Zdrowaś Maryjo, łaski pełna, Pan z Tobą,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błogosławionaś Ty między niewiastami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i błogosławiony owoc żywota Twojego, Jezus.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Święta Maryjo. Matko Boża,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módl się za nami grzesznymi teraz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i w godzinę śmierci naszej. Amen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65880" y="1174750"/>
            <a:ext cx="3334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l-PL" altLang="en-US" sz="2400" b="1">
                <a:latin typeface="Times New Roman" panose="02020603050405020304" charset="0"/>
                <a:cs typeface="Times New Roman" panose="02020603050405020304" charset="0"/>
              </a:rPr>
              <a:t>Pozdrowienie Anielskie</a:t>
            </a:r>
            <a:endParaRPr lang="pl-PL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05740" y="3729990"/>
            <a:ext cx="478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/>
              <a:t>w przerwie między koralikami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57175" y="4708525"/>
            <a:ext cx="505904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Chwała Ojcu i Synowi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i Duchowi Świętemu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Jak była na początku,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teraz i zawsze, 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i na wieki wieków. Amen.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585595" y="4225925"/>
            <a:ext cx="2767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>
                <a:latin typeface="Times New Roman" panose="02020603050405020304" charset="0"/>
                <a:cs typeface="Times New Roman" panose="02020603050405020304" charset="0"/>
              </a:rPr>
              <a:t>Chwała Ojcu</a:t>
            </a:r>
            <a:endParaRPr lang="pl-PL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780790" y="3756660"/>
            <a:ext cx="1042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/>
              <a:t>a po nim</a:t>
            </a:r>
            <a:endParaRPr lang="pl-PL" altLang="en-US"/>
          </a:p>
        </p:txBody>
      </p:sp>
      <p:sp>
        <p:nvSpPr>
          <p:cNvPr id="11" name="Pole tekstowe 10"/>
          <p:cNvSpPr txBox="1"/>
          <p:nvPr/>
        </p:nvSpPr>
        <p:spPr>
          <a:xfrm>
            <a:off x="4520565" y="4245610"/>
            <a:ext cx="2824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>
                <a:latin typeface="Times New Roman" panose="02020603050405020304" charset="0"/>
                <a:cs typeface="Times New Roman" panose="02020603050405020304" charset="0"/>
              </a:rPr>
              <a:t>Modlitwę Fatimską</a:t>
            </a:r>
            <a:endParaRPr lang="pl-PL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405505" y="4769485"/>
            <a:ext cx="51181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000" b="1">
                <a:latin typeface="Times New Roman" panose="02020603050405020304" charset="0"/>
                <a:cs typeface="Times New Roman" panose="02020603050405020304" charset="0"/>
              </a:rPr>
              <a:t>O mój Jezu, przebacz nam nasze grzechy, zachowaj nas od ognia piekielnego, zaprowadź wszystkie dusze do nieba i dopomóż szczególnie tym , którzy najbardziej potrzebują Twojego miłosierdzia.</a:t>
            </a:r>
            <a:endParaRPr lang="pl-PL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Symbol zastępczy zawartości 12" descr="C:\Users\win10\Pictures\-modlitwa-Fatimska.jpg-modlitwa-Fatimska"/>
          <p:cNvPicPr>
            <a:picLocks noChangeAspect="1"/>
          </p:cNvPicPr>
          <p:nvPr/>
        </p:nvPicPr>
        <p:blipFill>
          <a:blip r:embed="rId2"/>
          <a:srcRect l="5795" r="5795"/>
          <a:stretch>
            <a:fillRect/>
          </a:stretch>
        </p:blipFill>
        <p:spPr>
          <a:xfrm>
            <a:off x="8523605" y="0"/>
            <a:ext cx="3956050" cy="7654290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11160000" y="6120000"/>
            <a:ext cx="466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Nawiedzenie_Jeronimo_Ezquerra-e1656849324432"/>
          <p:cNvPicPr>
            <a:picLocks noChangeAspect="1"/>
          </p:cNvPicPr>
          <p:nvPr>
            <p:ph idx="1"/>
          </p:nvPr>
        </p:nvPicPr>
        <p:blipFill>
          <a:blip r:embed="rId1"/>
          <a:srcRect l="10931" r="8836"/>
          <a:stretch>
            <a:fillRect/>
          </a:stretch>
        </p:blipFill>
        <p:spPr>
          <a:xfrm>
            <a:off x="3150235" y="-71755"/>
            <a:ext cx="9041765" cy="699389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 rot="16200000">
            <a:off x="-15875" y="3455670"/>
            <a:ext cx="61829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Bogu wcale nie zale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y na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 twojej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karierze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,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30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Symbol zastępczy zawartości 3" descr="Obrazek-2021-3"/>
          <p:cNvPicPr>
            <a:picLocks noChangeAspect="1"/>
          </p:cNvPicPr>
          <p:nvPr>
            <p:ph idx="1"/>
          </p:nvPr>
        </p:nvPicPr>
        <p:blipFill>
          <a:blip r:embed="rId1"/>
          <a:srcRect l="8381" r="5812"/>
          <a:stretch>
            <a:fillRect/>
          </a:stretch>
        </p:blipFill>
        <p:spPr>
          <a:xfrm>
            <a:off x="2979420" y="-44450"/>
            <a:ext cx="9190355" cy="7112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7968615" cy="7669530"/>
            <a:chOff x="0" y="-113"/>
            <a:chExt cx="12549" cy="1207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2153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Nawiedzenie Świętej Elżbiety przez Maryję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1" name="Pole tekstowe 20"/>
          <p:cNvSpPr txBox="1"/>
          <p:nvPr/>
        </p:nvSpPr>
        <p:spPr>
          <a:xfrm rot="16200000">
            <a:off x="-186055" y="3261995"/>
            <a:ext cx="64916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majątku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czy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w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adz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y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Jedynie 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na mi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ci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pl-PL" altLang="en-US">
                <a:sym typeface="+mn-ea"/>
              </a:rPr>
              <a:t>..</a:t>
            </a:r>
            <a:endParaRPr lang="pl-PL" altLang="en-US"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31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Symbol zastępczy zawartości 2" descr="Tajemnice+Radosne"/>
          <p:cNvPicPr/>
          <p:nvPr/>
        </p:nvPicPr>
        <p:blipFill>
          <a:blip r:embed="rId1"/>
          <a:srcRect l="5928"/>
          <a:stretch>
            <a:fillRect/>
          </a:stretch>
        </p:blipFill>
        <p:spPr>
          <a:xfrm>
            <a:off x="0" y="0"/>
            <a:ext cx="11560470" cy="7004050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11231880" y="-135255"/>
            <a:ext cx="959485" cy="70770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rgbClr val="C1D9EF">
                  <a:alpha val="100000"/>
                </a:srgbClr>
              </a:gs>
              <a:gs pos="24000">
                <a:schemeClr val="accent5">
                  <a:lumMod val="23000"/>
                  <a:lumOff val="77000"/>
                </a:schemeClr>
              </a:gs>
            </a:gsLst>
            <a:lin ang="18000000" scaled="0"/>
          </a:gradFill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" name="Pole tekstowe 1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32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4569460" y="2774950"/>
            <a:ext cx="2125980" cy="2590165"/>
            <a:chOff x="1721" y="1760"/>
            <a:chExt cx="3348" cy="4079"/>
          </a:xfrm>
        </p:grpSpPr>
        <p:sp>
          <p:nvSpPr>
            <p:cNvPr id="9" name="Prostokąt 8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0" name="Prostokąt 9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1" name="Prostokąt 10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2" name="Prostokąt 11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13" name="Łącznik prosty 12"/>
          <p:cNvCxnSpPr/>
          <p:nvPr/>
        </p:nvCxnSpPr>
        <p:spPr>
          <a:xfrm flipV="1">
            <a:off x="6619875" y="3486365"/>
            <a:ext cx="3201670" cy="9525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4" name="Grupa 13"/>
          <p:cNvGrpSpPr/>
          <p:nvPr/>
        </p:nvGrpSpPr>
        <p:grpSpPr>
          <a:xfrm>
            <a:off x="2447925" y="526415"/>
            <a:ext cx="6072505" cy="748030"/>
            <a:chOff x="4935" y="589"/>
            <a:chExt cx="9563" cy="1178"/>
          </a:xfrm>
        </p:grpSpPr>
        <p:sp>
          <p:nvSpPr>
            <p:cNvPr id="15" name="Prostokąt 14"/>
            <p:cNvSpPr/>
            <p:nvPr/>
          </p:nvSpPr>
          <p:spPr>
            <a:xfrm>
              <a:off x="4935" y="745"/>
              <a:ext cx="9420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220" y="589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Radosne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065" y="-135255"/>
            <a:ext cx="876300" cy="6181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Obraz 20" descr="depositphotos_174914968-stock-illustration-chrismas-story-joseph-and-mary"/>
          <p:cNvPicPr>
            <a:picLocks noChangeAspect="1"/>
          </p:cNvPicPr>
          <p:nvPr/>
        </p:nvPicPr>
        <p:blipFill>
          <a:blip r:embed="rId1"/>
          <a:srcRect l="11550" t="4662" r="10728" b="6950"/>
          <a:stretch>
            <a:fillRect/>
          </a:stretch>
        </p:blipFill>
        <p:spPr>
          <a:xfrm>
            <a:off x="3294380" y="-55245"/>
            <a:ext cx="8883650" cy="713930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4661535" cy="7670165"/>
            <a:chOff x="0" y="-113"/>
            <a:chExt cx="7341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6944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Narodzenie Pana Jezusa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" name="Pole tekstowe 1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1" name="Pole tekstowe 10"/>
          <p:cNvSpPr txBox="1"/>
          <p:nvPr/>
        </p:nvSpPr>
        <p:spPr>
          <a:xfrm rot="16200000">
            <a:off x="-249555" y="3249930"/>
            <a:ext cx="66903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Uda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si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J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zef 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z Maryją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że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by si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da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ć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zapisa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ć</a:t>
            </a:r>
            <a:endParaRPr lang="en-US" altLang="en-US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33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Obraz 25" descr="povesteanasterii5_ver_1"/>
          <p:cNvPicPr/>
          <p:nvPr/>
        </p:nvPicPr>
        <p:blipFill>
          <a:blip r:embed="rId1"/>
          <a:srcRect l="4600"/>
          <a:stretch>
            <a:fillRect/>
          </a:stretch>
        </p:blipFill>
        <p:spPr>
          <a:xfrm flipH="1">
            <a:off x="2882265" y="0"/>
            <a:ext cx="9293225" cy="689864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262255"/>
            <a:ext cx="3309620" cy="7220585"/>
            <a:chOff x="0" y="-413"/>
            <a:chExt cx="5212" cy="11371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413"/>
              <a:ext cx="677" cy="1137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792220" y="882650"/>
            <a:ext cx="7624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pl-PL" altLang="en-US"/>
          </a:p>
        </p:txBody>
      </p:sp>
      <p:sp>
        <p:nvSpPr>
          <p:cNvPr id="25" name="Pole tekstowe 24"/>
          <p:cNvSpPr txBox="1"/>
          <p:nvPr/>
        </p:nvSpPr>
        <p:spPr>
          <a:xfrm rot="16200000">
            <a:off x="-201930" y="3205480"/>
            <a:ext cx="6530975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Nie było miejsca w Betlejem w gospodzie</a:t>
            </a:r>
            <a:endParaRPr lang="en-US" altLang="pl-PL" sz="2700" b="1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pl-PL" sz="2700" b="1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34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  <a:p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Symbol zastępczy zawartości 16" descr="135216685-old-wooden-barn-in-finland-countryside"/>
          <p:cNvPicPr>
            <a:picLocks noChangeAspect="1"/>
          </p:cNvPicPr>
          <p:nvPr/>
        </p:nvPicPr>
        <p:blipFill>
          <a:blip r:embed="rId1"/>
          <a:srcRect l="5227" r="7698"/>
          <a:stretch>
            <a:fillRect/>
          </a:stretch>
        </p:blipFill>
        <p:spPr>
          <a:xfrm>
            <a:off x="3237230" y="17145"/>
            <a:ext cx="8970645" cy="6858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6" name="Pole tekstowe 25"/>
          <p:cNvSpPr txBox="1"/>
          <p:nvPr/>
        </p:nvSpPr>
        <p:spPr>
          <a:xfrm>
            <a:off x="11160000" y="6120000"/>
            <a:ext cx="67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35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" name="Symbol zastępczy zawartości 2"/>
          <p:cNvSpPr/>
          <p:nvPr>
            <p:ph idx="1"/>
          </p:nvPr>
        </p:nvSpPr>
        <p:spPr>
          <a:xfrm>
            <a:off x="3308985" y="1825625"/>
            <a:ext cx="8044815" cy="4351655"/>
          </a:xfrm>
        </p:spPr>
        <p:txBody>
          <a:bodyPr/>
          <a:p>
            <a:endParaRPr lang="pl-PL" altLang="en-US"/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378460" y="3051175"/>
            <a:ext cx="68580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Jedynie poza miastem w starej stajence</a:t>
            </a:r>
            <a:endParaRPr lang="pl-PL" altLang="en-US" sz="2700" b="1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Symbol zastępczy zawartości 22" descr="nie-bylo-miejsca-dlaciebie-kazanie-pasterka"/>
          <p:cNvPicPr>
            <a:picLocks noChangeAspect="1"/>
          </p:cNvPicPr>
          <p:nvPr>
            <p:ph idx="1"/>
          </p:nvPr>
        </p:nvPicPr>
        <p:blipFill>
          <a:blip r:embed="rId1"/>
          <a:srcRect l="4185" r="11909"/>
          <a:stretch>
            <a:fillRect/>
          </a:stretch>
        </p:blipFill>
        <p:spPr>
          <a:xfrm>
            <a:off x="3194685" y="-71120"/>
            <a:ext cx="9001760" cy="702373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-85725" y="-71755"/>
            <a:ext cx="3487420" cy="7670165"/>
            <a:chOff x="-280" y="-113"/>
            <a:chExt cx="5492" cy="12079"/>
          </a:xfrm>
        </p:grpSpPr>
        <p:sp>
          <p:nvSpPr>
            <p:cNvPr id="24" name="Prostokąt 23"/>
            <p:cNvSpPr/>
            <p:nvPr/>
          </p:nvSpPr>
          <p:spPr>
            <a:xfrm>
              <a:off x="-280" y="-113"/>
              <a:ext cx="475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396240" y="3060065"/>
            <a:ext cx="69830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Maryja p</a:t>
            </a:r>
            <a:r>
              <a:rPr lang="en-US" altLang="pl-PL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pl-PL" altLang="en-US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wiła</a:t>
            </a:r>
            <a:r>
              <a:rPr lang="en-US" altLang="pl-PL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swego pierworodnego</a:t>
            </a:r>
            <a:r>
              <a:rPr lang="en-US" altLang="en-US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altLang="pl-PL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Syna</a:t>
            </a:r>
            <a:endParaRPr lang="en-US" altLang="pl-PL" sz="2700" b="1" spc="-5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36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christmas-1010749_1280-750x450"/>
          <p:cNvPicPr>
            <a:picLocks noChangeAspect="1"/>
          </p:cNvPicPr>
          <p:nvPr/>
        </p:nvPicPr>
        <p:blipFill>
          <a:blip r:embed="rId1"/>
          <a:srcRect l="19960"/>
          <a:stretch>
            <a:fillRect/>
          </a:stretch>
        </p:blipFill>
        <p:spPr>
          <a:xfrm>
            <a:off x="2972435" y="0"/>
            <a:ext cx="9263380" cy="694372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394335" y="3237230"/>
            <a:ext cx="69240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Owinęła Go w pieluszki i położyła w żłobie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37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to-juz-pora-53764ee2"/>
          <p:cNvPicPr>
            <a:picLocks noChangeAspect="1"/>
          </p:cNvPicPr>
          <p:nvPr>
            <p:ph idx="1"/>
          </p:nvPr>
        </p:nvPicPr>
        <p:blipFill>
          <a:blip r:embed="rId1"/>
          <a:srcRect l="6922" r="15768"/>
          <a:stretch>
            <a:fillRect/>
          </a:stretch>
        </p:blipFill>
        <p:spPr>
          <a:xfrm>
            <a:off x="3110230" y="-17145"/>
            <a:ext cx="9081770" cy="696277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52" y="4908"/>
              <a:ext cx="3634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175260" y="3441700"/>
            <a:ext cx="64255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Anioł pasterzom mówił: Bóg się wam narodził</a:t>
            </a:r>
            <a:endParaRPr lang="pl-PL" altLang="en-US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38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OTYwL3VfMS9jY19hMWQ3Ny9wL3dwL3Bob3RvLzIwMTMtMTIvNjYzLzM2NC9ib3plXzEuanBn"/>
          <p:cNvPicPr>
            <a:picLocks noChangeAspect="1"/>
          </p:cNvPicPr>
          <p:nvPr>
            <p:ph idx="1"/>
          </p:nvPr>
        </p:nvPicPr>
        <p:blipFill>
          <a:blip r:embed="rId1"/>
          <a:srcRect l="11318" r="17279"/>
          <a:stretch>
            <a:fillRect/>
          </a:stretch>
        </p:blipFill>
        <p:spPr>
          <a:xfrm>
            <a:off x="3054985" y="-53340"/>
            <a:ext cx="9142095" cy="702754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117475"/>
            <a:ext cx="3309620" cy="7022465"/>
            <a:chOff x="0" y="-185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8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287655" y="3281045"/>
            <a:ext cx="66592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-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pl-PL" sz="2700" b="1" spc="-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asterze w</a:t>
            </a:r>
            <a:r>
              <a:rPr lang="pl-PL" altLang="en-US" sz="2700" b="1" spc="-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ysławiaj</a:t>
            </a:r>
            <a:r>
              <a:rPr lang="en-US" altLang="en-US" sz="2700" b="1" spc="-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ą</a:t>
            </a:r>
            <a:r>
              <a:rPr lang="en-US" altLang="pl-PL" sz="2700" b="1" spc="-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 Boga z</a:t>
            </a:r>
            <a:r>
              <a:rPr lang="pl-PL" altLang="en-US" sz="2700" b="1" spc="-4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łożyli Mu dary</a:t>
            </a:r>
            <a:endParaRPr lang="pl-PL" altLang="en-US" sz="2700" b="1" spc="-4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39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Symbol zastępczy zawartości 3" descr="Tajemnice+Radosne"/>
          <p:cNvPicPr/>
          <p:nvPr>
            <p:ph idx="1"/>
          </p:nvPr>
        </p:nvPicPr>
        <p:blipFill>
          <a:blip r:embed="rId1"/>
          <a:srcRect l="5928"/>
          <a:stretch>
            <a:fillRect/>
          </a:stretch>
        </p:blipFill>
        <p:spPr>
          <a:xfrm>
            <a:off x="0" y="0"/>
            <a:ext cx="11560470" cy="7004050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11231880" y="-135255"/>
            <a:ext cx="959485" cy="70770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rgbClr val="C1D9EF">
                  <a:alpha val="100000"/>
                </a:srgbClr>
              </a:gs>
              <a:gs pos="24000">
                <a:schemeClr val="accent5">
                  <a:lumMod val="23000"/>
                  <a:lumOff val="77000"/>
                </a:schemeClr>
              </a:gs>
            </a:gsLst>
            <a:lin ang="18000000" scaled="0"/>
          </a:gradFill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6" name="Pole tekstowe 25"/>
          <p:cNvSpPr txBox="1"/>
          <p:nvPr/>
        </p:nvSpPr>
        <p:spPr>
          <a:xfrm>
            <a:off x="11160000" y="6120000"/>
            <a:ext cx="466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4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407035" y="1270000"/>
            <a:ext cx="2125980" cy="2590165"/>
            <a:chOff x="1721" y="1760"/>
            <a:chExt cx="3348" cy="4079"/>
          </a:xfrm>
        </p:grpSpPr>
        <p:sp>
          <p:nvSpPr>
            <p:cNvPr id="2" name="Prostokąt 1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3" name="Prostokąt 2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5" name="Prostokąt 4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rostokąt 5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8" name="Łącznik prosty 7"/>
          <p:cNvCxnSpPr/>
          <p:nvPr/>
        </p:nvCxnSpPr>
        <p:spPr>
          <a:xfrm flipV="1">
            <a:off x="2476500" y="1964905"/>
            <a:ext cx="5095875" cy="16510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" name="Grupa 10"/>
          <p:cNvGrpSpPr/>
          <p:nvPr/>
        </p:nvGrpSpPr>
        <p:grpSpPr>
          <a:xfrm>
            <a:off x="2447925" y="526415"/>
            <a:ext cx="6958330" cy="748665"/>
            <a:chOff x="3975" y="589"/>
            <a:chExt cx="10958" cy="1179"/>
          </a:xfrm>
        </p:grpSpPr>
        <p:sp>
          <p:nvSpPr>
            <p:cNvPr id="10" name="Prostokąt 9"/>
            <p:cNvSpPr/>
            <p:nvPr/>
          </p:nvSpPr>
          <p:spPr>
            <a:xfrm>
              <a:off x="3975" y="745"/>
              <a:ext cx="10958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5220" y="589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Radosne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pic>
        <p:nvPicPr>
          <p:cNvPr id="12" name="Obraz 11" descr="rozaniec-z-woda-z-lourds"/>
          <p:cNvPicPr>
            <a:picLocks noChangeAspect="1"/>
          </p:cNvPicPr>
          <p:nvPr/>
        </p:nvPicPr>
        <p:blipFill>
          <a:blip r:embed="rId2"/>
          <a:srcRect l="17583" t="1120" r="65932" b="-1120"/>
          <a:stretch>
            <a:fillRect/>
          </a:stretch>
        </p:blipFill>
        <p:spPr>
          <a:xfrm>
            <a:off x="11271885" y="-234315"/>
            <a:ext cx="872490" cy="6179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md_tunkly_424bf7b60489e323985dc721fbc25bf54895ddbd"/>
          <p:cNvPicPr>
            <a:picLocks noChangeAspect="1"/>
          </p:cNvPicPr>
          <p:nvPr>
            <p:ph idx="1"/>
          </p:nvPr>
        </p:nvPicPr>
        <p:blipFill>
          <a:blip r:embed="rId1"/>
          <a:srcRect r="6128" b="7930"/>
          <a:stretch>
            <a:fillRect/>
          </a:stretch>
        </p:blipFill>
        <p:spPr>
          <a:xfrm>
            <a:off x="3336925" y="-53975"/>
            <a:ext cx="8851900" cy="692975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28"/>
              <a:ext cx="3633" cy="7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11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247015" y="3244215"/>
            <a:ext cx="66338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Trzej Królowie g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wiazd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 ujrzeli na niebie</a:t>
            </a:r>
            <a:endParaRPr lang="pl-PL" altLang="en-US" sz="2700" b="1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40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0" descr="Ef1k9kuTURBXy9iYjc4M2YwNS05MzQ4LTRjYWMtOTczOS05YTdjMWM0ZTU1YzguanBlZ5KVAwAAzRLyzQqokwXNBLDNAljeAAGhMAE"/>
          <p:cNvPicPr>
            <a:picLocks noChangeAspect="1"/>
          </p:cNvPicPr>
          <p:nvPr>
            <p:ph idx="1"/>
          </p:nvPr>
        </p:nvPicPr>
        <p:blipFill>
          <a:blip r:embed="rId1"/>
          <a:srcRect l="4413" t="22535" r="53519"/>
          <a:stretch>
            <a:fillRect/>
          </a:stretch>
        </p:blipFill>
        <p:spPr>
          <a:xfrm>
            <a:off x="3152140" y="-17780"/>
            <a:ext cx="9039225" cy="698563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 rot="16200000">
            <a:off x="-353060" y="3203575"/>
            <a:ext cx="6833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Pytali: 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Gdzie nowo narodzony kr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l 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ydowski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41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0" descr="Trzej-Królowie"/>
          <p:cNvPicPr>
            <a:picLocks noChangeAspect="1"/>
          </p:cNvPicPr>
          <p:nvPr>
            <p:ph idx="1"/>
          </p:nvPr>
        </p:nvPicPr>
        <p:blipFill>
          <a:blip r:embed="rId1"/>
          <a:srcRect r="26881"/>
          <a:stretch>
            <a:fillRect/>
          </a:stretch>
        </p:blipFill>
        <p:spPr>
          <a:xfrm>
            <a:off x="3152775" y="0"/>
            <a:ext cx="9057640" cy="69215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538"/>
              <a:ext cx="3633" cy="6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 rot="16200000">
            <a:off x="-324485" y="3155315"/>
            <a:ext cx="67608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Gdy ujrzeli ją ponownie bardzo się ucieszyli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42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Symbol zastępczy zawartości 16" descr="TRE44"/>
          <p:cNvPicPr>
            <a:picLocks noChangeAspect="1"/>
          </p:cNvPicPr>
          <p:nvPr>
            <p:ph idx="1"/>
          </p:nvPr>
        </p:nvPicPr>
        <p:blipFill>
          <a:blip r:embed="rId1"/>
          <a:srcRect r="21282"/>
          <a:stretch>
            <a:fillRect/>
          </a:stretch>
        </p:blipFill>
        <p:spPr>
          <a:xfrm>
            <a:off x="3255645" y="0"/>
            <a:ext cx="8920480" cy="700214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 rot="16200000">
            <a:off x="-585470" y="2972435"/>
            <a:ext cx="7228840" cy="470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Do dzieciątka przyjechali z wielkimi dary</a:t>
            </a:r>
            <a:endParaRPr lang="pl-PL" altLang="en-US" sz="2700" b="1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43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0" descr="reyes_magos"/>
          <p:cNvPicPr>
            <a:picLocks noChangeAspect="1"/>
          </p:cNvPicPr>
          <p:nvPr>
            <p:ph idx="1"/>
          </p:nvPr>
        </p:nvPicPr>
        <p:blipFill>
          <a:blip r:embed="rId1"/>
          <a:srcRect r="8109"/>
          <a:stretch>
            <a:fillRect/>
          </a:stretch>
        </p:blipFill>
        <p:spPr>
          <a:xfrm>
            <a:off x="3060700" y="-71120"/>
            <a:ext cx="9131300" cy="714375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193675" y="3352800"/>
            <a:ext cx="573595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Złoto, mirra i kadzidło, to ich ofiary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44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1451988106-epifania"/>
          <p:cNvPicPr>
            <a:picLocks noChangeAspect="1"/>
          </p:cNvPicPr>
          <p:nvPr>
            <p:ph idx="1"/>
          </p:nvPr>
        </p:nvPicPr>
        <p:blipFill>
          <a:blip r:embed="rId1"/>
          <a:srcRect l="28621" t="16005"/>
          <a:stretch>
            <a:fillRect/>
          </a:stretch>
        </p:blipFill>
        <p:spPr>
          <a:xfrm flipH="1">
            <a:off x="3266440" y="-71755"/>
            <a:ext cx="8933180" cy="700849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45694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Narodzenie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36195" y="3453130"/>
            <a:ext cx="61315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inn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ą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drog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ą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po</a:t>
            </a:r>
            <a:r>
              <a:rPr lang="pl-PL" sz="2700" b="1">
                <a:latin typeface="Times New Roman" panose="02020603050405020304" charset="0"/>
                <a:cs typeface="Times New Roman" panose="02020603050405020304" charset="0"/>
              </a:rPr>
              <a:t>wrócili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do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 swej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ojczyzny</a:t>
            </a:r>
            <a:r>
              <a:rPr lang="en-US" altLang="pl-PL"/>
              <a:t>.</a:t>
            </a:r>
            <a:endParaRPr lang="pl-PL" altLang="en-US"/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8185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45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  <a:p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Symbol zastępczy zawartości 2" descr="Tajemnice+Radosne"/>
          <p:cNvPicPr/>
          <p:nvPr/>
        </p:nvPicPr>
        <p:blipFill>
          <a:blip r:embed="rId1"/>
          <a:srcRect l="5928"/>
          <a:stretch>
            <a:fillRect/>
          </a:stretch>
        </p:blipFill>
        <p:spPr>
          <a:xfrm>
            <a:off x="0" y="0"/>
            <a:ext cx="11560470" cy="7004050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11231880" y="-135255"/>
            <a:ext cx="959485" cy="70770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rgbClr val="C1D9EF">
                  <a:alpha val="100000"/>
                </a:srgbClr>
              </a:gs>
              <a:gs pos="24000">
                <a:schemeClr val="accent5">
                  <a:lumMod val="23000"/>
                  <a:lumOff val="77000"/>
                </a:schemeClr>
              </a:gs>
            </a:gsLst>
            <a:lin ang="18000000" scaled="0"/>
          </a:gradFill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" name="Pole tekstowe 1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46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6788785" y="3498850"/>
            <a:ext cx="2125980" cy="2590165"/>
            <a:chOff x="1721" y="1760"/>
            <a:chExt cx="3348" cy="4079"/>
          </a:xfrm>
        </p:grpSpPr>
        <p:sp>
          <p:nvSpPr>
            <p:cNvPr id="3" name="Prostokąt 2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5" name="Prostokąt 4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rostokąt 5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8" name="Prostokąt 7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9" name="Łącznik prosty 8"/>
          <p:cNvCxnSpPr/>
          <p:nvPr/>
        </p:nvCxnSpPr>
        <p:spPr>
          <a:xfrm flipV="1">
            <a:off x="2152650" y="5724740"/>
            <a:ext cx="4648200" cy="19050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95" y="509270"/>
            <a:ext cx="6086475" cy="75247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80" y="-135255"/>
            <a:ext cx="876300" cy="6181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Obraz 2" descr="Ofiarowanie Pańskie 01"/>
          <p:cNvPicPr>
            <a:picLocks noChangeAspect="1"/>
          </p:cNvPicPr>
          <p:nvPr/>
        </p:nvPicPr>
        <p:blipFill>
          <a:blip r:embed="rId1"/>
          <a:srcRect l="33917" b="7121"/>
          <a:stretch>
            <a:fillRect/>
          </a:stretch>
        </p:blipFill>
        <p:spPr>
          <a:xfrm>
            <a:off x="3294380" y="0"/>
            <a:ext cx="8862695" cy="700659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6919595" cy="7670165"/>
            <a:chOff x="0" y="-113"/>
            <a:chExt cx="10897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97" y="0"/>
              <a:ext cx="10500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pl-PL" altLang="en-US" sz="3200" b="1">
                  <a:latin typeface="Times New Roman" panose="02020603050405020304" charset="0"/>
                  <a:cs typeface="Times New Roman" panose="02020603050405020304" charset="0"/>
                </a:rPr>
                <a:t>Ofiarowanie Pana Jezusa w Świątyni</a:t>
              </a:r>
              <a:endParaRPr lang="pl-PL" altLang="en-US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" name="Pole tekstowe 1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 rot="16200000">
            <a:off x="-161290" y="3363595"/>
            <a:ext cx="648208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Gdy up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yn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ęł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y dni oczyszczenia Maryi</a:t>
            </a:r>
            <a:endParaRPr lang="en-US" altLang="pl-PL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1160125" y="6120130"/>
            <a:ext cx="8185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47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  <a:p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0" descr="maxresdefault"/>
          <p:cNvPicPr>
            <a:picLocks noChangeAspect="1"/>
          </p:cNvPicPr>
          <p:nvPr>
            <p:ph idx="1"/>
          </p:nvPr>
        </p:nvPicPr>
        <p:blipFill>
          <a:blip r:embed="rId1"/>
          <a:srcRect l="21526" r="2938"/>
          <a:stretch>
            <a:fillRect/>
          </a:stretch>
        </p:blipFill>
        <p:spPr>
          <a:xfrm>
            <a:off x="2982595" y="0"/>
            <a:ext cx="9209405" cy="6858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118110" y="3401060"/>
            <a:ext cx="627634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odzice przynie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li Jezusa do Jerozolimy,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48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6" name="Pole tekstowe 25"/>
          <p:cNvSpPr txBox="1"/>
          <p:nvPr/>
        </p:nvSpPr>
        <p:spPr>
          <a:xfrm>
            <a:off x="11160000" y="6120000"/>
            <a:ext cx="672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" name="Symbol zastępczy zawartości 1" descr="4446_ofiarowanie---kopia"/>
          <p:cNvPicPr>
            <a:picLocks noChangeAspect="1"/>
          </p:cNvPicPr>
          <p:nvPr>
            <p:ph idx="1"/>
          </p:nvPr>
        </p:nvPicPr>
        <p:blipFill>
          <a:blip r:embed="rId1"/>
          <a:srcRect l="1233" r="20572" b="6470"/>
          <a:stretch>
            <a:fillRect/>
          </a:stretch>
        </p:blipFill>
        <p:spPr>
          <a:xfrm>
            <a:off x="3295650" y="0"/>
            <a:ext cx="8896350" cy="694880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210185" y="3230245"/>
            <a:ext cx="658177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ierworodn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ych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chłopców 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po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wi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Panu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49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Prostokąt 23"/>
          <p:cNvSpPr/>
          <p:nvPr/>
        </p:nvSpPr>
        <p:spPr>
          <a:xfrm>
            <a:off x="-94615" y="-149225"/>
            <a:ext cx="4474845" cy="71437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6" name="Pole tekstowe 5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9147810" y="194310"/>
            <a:ext cx="2826385" cy="2719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pl-PL" altLang="en-US" sz="3600">
                <a:solidFill>
                  <a:schemeClr val="bg1">
                    <a:lumMod val="9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Zwiastowanie Najświętszej Maryi </a:t>
            </a:r>
            <a:endParaRPr lang="pl-PL" altLang="en-US" sz="3600">
              <a:solidFill>
                <a:schemeClr val="bg1">
                  <a:lumMod val="95000"/>
                </a:schemeClr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pl-PL" altLang="en-US" sz="3600">
                <a:solidFill>
                  <a:schemeClr val="bg1">
                    <a:lumMod val="9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Pannie</a:t>
            </a:r>
            <a:endParaRPr lang="pl-PL" altLang="en-US" sz="3600">
              <a:solidFill>
                <a:schemeClr val="bg1">
                  <a:lumMod val="95000"/>
                </a:schemeClr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3" name="Pole tekstowe 2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pic>
        <p:nvPicPr>
          <p:cNvPr id="21" name="Obraz 20" descr="C:\Users\win10\Pictures\zwiastowanie\zwiastowanie 3a.jpgzwiastowanie 3a"/>
          <p:cNvPicPr/>
          <p:nvPr/>
        </p:nvPicPr>
        <p:blipFill>
          <a:blip r:embed="rId1"/>
          <a:srcRect l="-1427" t="11556" r="-3044" b="3052"/>
          <a:stretch>
            <a:fillRect/>
          </a:stretch>
        </p:blipFill>
        <p:spPr>
          <a:xfrm flipH="1">
            <a:off x="2975610" y="-149225"/>
            <a:ext cx="9344025" cy="7312660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11160000" y="6120000"/>
            <a:ext cx="466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>
                    <a:lumMod val="9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5</a:t>
            </a:r>
            <a:endParaRPr lang="pl-PL" altLang="en-US" sz="3200">
              <a:solidFill>
                <a:schemeClr val="bg1">
                  <a:lumMod val="95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252000" y="0"/>
            <a:ext cx="735076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880000" y="576000"/>
            <a:ext cx="429895" cy="70224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177165" y="3539490"/>
            <a:ext cx="6352540" cy="681355"/>
          </a:xfrm>
          <a:prstGeom prst="rect">
            <a:avLst/>
          </a:prstGeom>
          <a:noFill/>
        </p:spPr>
        <p:txBody>
          <a:bodyPr wrap="none" lIns="215900" tIns="107950" rIns="215900" bIns="107950" rtlCol="0">
            <a:noAutofit/>
          </a:bodyPr>
          <a:p>
            <a:pPr algn="ctr">
              <a:lnSpc>
                <a:spcPct val="110000"/>
              </a:lnSpc>
            </a:pPr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Bóg posłał archanioła do Panny Maryi 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  <p:timing>
    <p:tnLst>
      <p:par>
        <p:cTn id="1" dur="indefinite" restart="never" nodeType="tmRoot"/>
      </p:par>
    </p:tnLst>
    <p:bldLst>
      <p:bldP spid="3" grpId="0" animBg="1" build="p"/>
      <p:bldP spid="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0" descr="The_Presentation_of_the_Temple_Phillippe_de_Champaigne_1648"/>
          <p:cNvPicPr>
            <a:picLocks noChangeAspect="1"/>
          </p:cNvPicPr>
          <p:nvPr>
            <p:ph idx="1"/>
          </p:nvPr>
        </p:nvPicPr>
        <p:blipFill>
          <a:blip r:embed="rId1"/>
          <a:srcRect r="32168"/>
          <a:stretch>
            <a:fillRect/>
          </a:stretch>
        </p:blipFill>
        <p:spPr>
          <a:xfrm>
            <a:off x="3140710" y="-11430"/>
            <a:ext cx="9046210" cy="700087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15875" y="-245110"/>
            <a:ext cx="3309620" cy="7218680"/>
            <a:chOff x="0" y="-386"/>
            <a:chExt cx="5212" cy="11368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386"/>
              <a:ext cx="677" cy="113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114300" y="3310890"/>
            <a:ext cx="64389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z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li równi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e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w ofierze par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synogarlic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8185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  <a:p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ofiarowanie-pac584skie-"/>
          <p:cNvPicPr>
            <a:picLocks noChangeAspect="1"/>
          </p:cNvPicPr>
          <p:nvPr/>
        </p:nvPicPr>
        <p:blipFill>
          <a:blip r:embed="rId1"/>
          <a:srcRect l="24073" t="5619" r="5552" b="19422"/>
          <a:stretch>
            <a:fillRect/>
          </a:stretch>
        </p:blipFill>
        <p:spPr>
          <a:xfrm>
            <a:off x="3056255" y="0"/>
            <a:ext cx="9135745" cy="690372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6985" y="3526155"/>
            <a:ext cx="610108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Symeon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owi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Duch 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objawi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e nie 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umrze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,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</a:t>
            </a:r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6VcDbxK"/>
          <p:cNvPicPr>
            <a:picLocks noChangeAspect="1"/>
          </p:cNvPicPr>
          <p:nvPr>
            <p:ph idx="1"/>
          </p:nvPr>
        </p:nvPicPr>
        <p:blipFill>
          <a:blip r:embed="rId1"/>
          <a:srcRect r="19068" b="4762"/>
          <a:stretch>
            <a:fillRect/>
          </a:stretch>
        </p:blipFill>
        <p:spPr>
          <a:xfrm>
            <a:off x="2898140" y="0"/>
            <a:ext cx="9298305" cy="6858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52" y="4908"/>
              <a:ext cx="3634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9525" y="3376295"/>
            <a:ext cx="61493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dopóki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nie zobaczy Mesjasza Pa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ń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skiego.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1391089449"/>
          <p:cNvPicPr/>
          <p:nvPr>
            <p:ph idx="1"/>
          </p:nvPr>
        </p:nvPicPr>
        <p:blipFill>
          <a:blip r:embed="rId1"/>
          <a:srcRect r="4860"/>
          <a:stretch>
            <a:fillRect/>
          </a:stretch>
        </p:blipFill>
        <p:spPr>
          <a:xfrm>
            <a:off x="2918460" y="0"/>
            <a:ext cx="9273540" cy="68961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165100" y="3360420"/>
            <a:ext cx="64903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on wzi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ął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Je, b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ogos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awi</a:t>
            </a:r>
            <a:r>
              <a:rPr lang="en-US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Boga i </a:t>
            </a:r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powiedział</a:t>
            </a:r>
            <a:r>
              <a:rPr lang="en-US" altLang="pl-PL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pl-PL" sz="2700" b="1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31933836-presentation-of-jesus-at-the-temple"/>
          <p:cNvPicPr>
            <a:picLocks noChangeAspect="1"/>
          </p:cNvPicPr>
          <p:nvPr>
            <p:ph idx="1"/>
          </p:nvPr>
        </p:nvPicPr>
        <p:blipFill>
          <a:blip r:embed="rId1"/>
          <a:srcRect l="15902" t="16027" r="14231" b="4711"/>
          <a:stretch>
            <a:fillRect/>
          </a:stretch>
        </p:blipFill>
        <p:spPr>
          <a:xfrm>
            <a:off x="3079115" y="0"/>
            <a:ext cx="9112885" cy="688657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9375"/>
            <a:ext cx="3309620" cy="7022465"/>
            <a:chOff x="0" y="-125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28"/>
              <a:ext cx="3633" cy="7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11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432435" y="3027680"/>
            <a:ext cx="69583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l-PL" sz="27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pl-PL" altLang="en-US" sz="27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lang="en-US" altLang="pl-PL" sz="27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przeznaczony na upadek i powstanie wielu</a:t>
            </a:r>
            <a:endParaRPr lang="en-US" altLang="pl-PL" sz="2700" b="1" spc="-15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54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C:\Users\win10\Pictures\Ofiarowanie\flis_2020_dzieci_5 (1).jpgflis_2020_dzieci_5 (1)"/>
          <p:cNvPicPr>
            <a:picLocks noChangeAspect="1"/>
          </p:cNvPicPr>
          <p:nvPr>
            <p:ph idx="1"/>
          </p:nvPr>
        </p:nvPicPr>
        <p:blipFill>
          <a:blip r:embed="rId1"/>
          <a:srcRect l="22392" t="8967" r="12614"/>
          <a:stretch>
            <a:fillRect/>
          </a:stretch>
        </p:blipFill>
        <p:spPr>
          <a:xfrm>
            <a:off x="3225800" y="-71755"/>
            <a:ext cx="8965565" cy="692975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41910" y="3459480"/>
            <a:ext cx="601535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i na znak, kt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remu sprzeciwia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ć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si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b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ą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55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ofiarowanie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51810" y="-6985"/>
            <a:ext cx="9170289" cy="689800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538"/>
              <a:ext cx="3633" cy="6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104775" y="3451225"/>
            <a:ext cx="594995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 Twoj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ą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dusz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miecz przeniknie,</a:t>
            </a:r>
            <a:r>
              <a:rPr lang="en-US" altLang="pl-PL" spc="100">
                <a:solidFill>
                  <a:schemeClr val="tx1"/>
                </a:solidFill>
                <a:uFillTx/>
              </a:rPr>
              <a:t> </a:t>
            </a:r>
            <a:endParaRPr lang="en-US" altLang="pl-PL" spc="100">
              <a:solidFill>
                <a:schemeClr val="tx1"/>
              </a:solidFill>
              <a:uFillTx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56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Symbol zastępczy zawartości 3" descr="C:\Users\win10\Pictures\Ofiarowanie\Ofiarowanie-Panskie.jpgOfiarowanie-Panskie"/>
          <p:cNvPicPr>
            <a:picLocks noChangeAspect="1"/>
          </p:cNvPicPr>
          <p:nvPr>
            <p:ph idx="1"/>
          </p:nvPr>
        </p:nvPicPr>
        <p:blipFill>
          <a:blip r:embed="rId1"/>
          <a:srcRect l="9763" t="3337" r="25800" b="9257"/>
          <a:stretch>
            <a:fillRect/>
          </a:stretch>
        </p:blipFill>
        <p:spPr>
          <a:xfrm>
            <a:off x="3254375" y="-60960"/>
            <a:ext cx="9067165" cy="691896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9375"/>
            <a:ext cx="3309620" cy="7022465"/>
            <a:chOff x="0" y="-125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219710" y="3482975"/>
            <a:ext cx="5850890" cy="584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aby na jaw wysz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y zamys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y serc wielu</a:t>
            </a:r>
            <a:endParaRPr lang="en-US" altLang="pl-PL" sz="2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57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Symbol zastępczy zawartości 1" descr="różaniec-tajemnica-czwarta"/>
          <p:cNvPicPr>
            <a:picLocks noChangeAspect="1"/>
          </p:cNvPicPr>
          <p:nvPr>
            <p:ph idx="1"/>
          </p:nvPr>
        </p:nvPicPr>
        <p:blipFill>
          <a:blip r:embed="rId1"/>
          <a:srcRect l="17074" t="5025" r="8609"/>
          <a:stretch>
            <a:fillRect/>
          </a:stretch>
        </p:blipFill>
        <p:spPr>
          <a:xfrm>
            <a:off x="3146425" y="-71755"/>
            <a:ext cx="9061450" cy="693293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140335"/>
            <a:ext cx="3309620" cy="7022465"/>
            <a:chOff x="0" y="-221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221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318770" y="3254375"/>
            <a:ext cx="67544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P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rorokini Anna s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awi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a Boga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i m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ó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wi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o Nim</a:t>
            </a:r>
            <a:endParaRPr lang="pl-PL" altLang="en-US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Symbol zastępczy zawartości 3" descr="yyyyyy"/>
          <p:cNvPicPr>
            <a:picLocks noChangeAspect="1"/>
          </p:cNvPicPr>
          <p:nvPr>
            <p:ph idx="1"/>
          </p:nvPr>
        </p:nvPicPr>
        <p:blipFill>
          <a:blip r:embed="rId1"/>
          <a:srcRect l="21965" t="7743" r="17583" b="3802"/>
          <a:stretch>
            <a:fillRect/>
          </a:stretch>
        </p:blipFill>
        <p:spPr>
          <a:xfrm>
            <a:off x="3046095" y="-40640"/>
            <a:ext cx="9224010" cy="689864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Ofiarowanie Pana Jezusa w Świątyni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180340" y="3559810"/>
            <a:ext cx="64890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  wszystkim, kt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</a:rPr>
              <a:t>rzy oczekiwali wyzwolenia.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Prostokąt 23"/>
          <p:cNvSpPr/>
          <p:nvPr/>
        </p:nvSpPr>
        <p:spPr>
          <a:xfrm>
            <a:off x="-17145" y="-3810"/>
            <a:ext cx="297243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6" name="Pole tekstowe 5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" name="Symbol zastępczy zawartości 22" descr="zwiastowanie 1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36240" y="0"/>
            <a:ext cx="9261348" cy="6939280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11160000" y="6120000"/>
            <a:ext cx="500380" cy="502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l-PL" altLang="en-US" sz="3200">
                <a:latin typeface="Segoe UI Black" panose="020B0A02040204020203" charset="0"/>
                <a:cs typeface="Segoe UI Black" panose="020B0A02040204020203" charset="0"/>
              </a:rPr>
              <a:t>6</a:t>
            </a:r>
            <a:endParaRPr lang="pl-PL" altLang="en-US" sz="320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880000" y="576000"/>
            <a:ext cx="429895" cy="63804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236220" y="3482340"/>
            <a:ext cx="6606540" cy="615950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spAutoFit/>
          </a:bodyPr>
          <a:p>
            <a:pPr algn="dist">
              <a:lnSpc>
                <a:spcPct val="100000"/>
              </a:lnSpc>
            </a:pPr>
            <a:r>
              <a:rPr lang="en-US" altLang="pl-PL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en-US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ą</a:t>
            </a:r>
            <a:r>
              <a:rPr lang="en-US" altLang="pl-PL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en-US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ź</a:t>
            </a:r>
            <a:r>
              <a:rPr lang="en-US" altLang="pl-PL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pozdrowiona, </a:t>
            </a:r>
            <a:r>
              <a:rPr lang="en-US" altLang="en-US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aski pe</a:t>
            </a:r>
            <a:r>
              <a:rPr lang="en-US" altLang="en-US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na</a:t>
            </a:r>
            <a:r>
              <a:rPr lang="pl-PL" altLang="en-US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Pan z Tob</a:t>
            </a:r>
            <a:r>
              <a:rPr lang="en-US" altLang="en-US" sz="2600" b="1" spc="-1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ą</a:t>
            </a:r>
            <a:r>
              <a:rPr lang="pl-PL" altLang="en-US" sz="2600" b="1" spc="-15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2600" b="1" spc="-15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Symbol zastępczy zawartości 10" descr="Tajemnice+Radosne"/>
          <p:cNvPicPr/>
          <p:nvPr>
            <p:ph idx="1"/>
          </p:nvPr>
        </p:nvPicPr>
        <p:blipFill>
          <a:blip r:embed="rId1"/>
          <a:srcRect l="5928"/>
          <a:stretch>
            <a:fillRect/>
          </a:stretch>
        </p:blipFill>
        <p:spPr>
          <a:xfrm>
            <a:off x="0" y="0"/>
            <a:ext cx="11560470" cy="700405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1231880" y="-135255"/>
            <a:ext cx="959485" cy="70770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rgbClr val="C1D9EF">
                  <a:alpha val="100000"/>
                </a:srgbClr>
              </a:gs>
              <a:gs pos="24000">
                <a:schemeClr val="accent5">
                  <a:lumMod val="23000"/>
                  <a:lumOff val="77000"/>
                </a:schemeClr>
              </a:gs>
            </a:gsLst>
            <a:lin ang="18000000" scaled="0"/>
          </a:gradFill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" name="Pole tekstowe 1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60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9008110" y="4137025"/>
            <a:ext cx="2125980" cy="2590165"/>
            <a:chOff x="1721" y="1760"/>
            <a:chExt cx="3348" cy="4079"/>
          </a:xfrm>
        </p:grpSpPr>
        <p:sp>
          <p:nvSpPr>
            <p:cNvPr id="5" name="Prostokąt 4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rostokąt 5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8" name="Prostokąt 7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9" name="Prostokąt 8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10" name="Łącznik prosty 9"/>
          <p:cNvCxnSpPr/>
          <p:nvPr/>
        </p:nvCxnSpPr>
        <p:spPr>
          <a:xfrm>
            <a:off x="4479290" y="6477215"/>
            <a:ext cx="4601210" cy="2540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5" name="Grupa 14"/>
          <p:cNvGrpSpPr/>
          <p:nvPr/>
        </p:nvGrpSpPr>
        <p:grpSpPr>
          <a:xfrm>
            <a:off x="2352675" y="507365"/>
            <a:ext cx="6072505" cy="748030"/>
            <a:chOff x="4935" y="589"/>
            <a:chExt cx="9563" cy="1178"/>
          </a:xfrm>
        </p:grpSpPr>
        <p:sp>
          <p:nvSpPr>
            <p:cNvPr id="16" name="Prostokąt 15"/>
            <p:cNvSpPr/>
            <p:nvPr/>
          </p:nvSpPr>
          <p:spPr>
            <a:xfrm>
              <a:off x="4935" y="745"/>
              <a:ext cx="9420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220" y="589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Radosne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pic>
        <p:nvPicPr>
          <p:cNvPr id="14" name="Obraz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855" y="0"/>
            <a:ext cx="876300" cy="6181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Obraz 10" descr="5-odnalezienie-jezusa-300x300"/>
          <p:cNvPicPr>
            <a:picLocks noChangeAspect="1"/>
          </p:cNvPicPr>
          <p:nvPr/>
        </p:nvPicPr>
        <p:blipFill>
          <a:blip r:embed="rId1"/>
          <a:srcRect t="17397" b="12787"/>
          <a:stretch>
            <a:fillRect/>
          </a:stretch>
        </p:blipFill>
        <p:spPr>
          <a:xfrm>
            <a:off x="3021330" y="8890"/>
            <a:ext cx="10001250" cy="698246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045325"/>
            <a:chOff x="0" y="-113"/>
            <a:chExt cx="5212" cy="11095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" name="Pole tekstowe 1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7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205740" y="3354070"/>
            <a:ext cx="65087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Rodzice Jego chodzili co roku na 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w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Paschy.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C:\Users\win10\Pictures\znalezienie\William_Holman_Hunt_-_The_Finding_of_the_Saviour_in_the_Temple.jpgWilliam_Holman_Hunt_-_The_Finding_of_the_Saviour_in_the_Temple"/>
          <p:cNvPicPr>
            <a:picLocks noChangeAspect="1"/>
          </p:cNvPicPr>
          <p:nvPr>
            <p:ph idx="1"/>
          </p:nvPr>
        </p:nvPicPr>
        <p:blipFill>
          <a:blip r:embed="rId1"/>
          <a:srcRect l="18040" t="9397" r="13688" b="9397"/>
          <a:stretch>
            <a:fillRect/>
          </a:stretch>
        </p:blipFill>
        <p:spPr>
          <a:xfrm>
            <a:off x="3051175" y="0"/>
            <a:ext cx="9144000" cy="703072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670165"/>
            <a:chOff x="0" y="-113"/>
            <a:chExt cx="5212" cy="1207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9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254000" y="3244850"/>
            <a:ext cx="663511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Gdy mia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lat dwana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cie, udali si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tam</a:t>
            </a:r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z Nim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5c66d410b65432707997ed90"/>
          <p:cNvPicPr>
            <a:picLocks noChangeAspect="1"/>
          </p:cNvPicPr>
          <p:nvPr>
            <p:ph idx="1"/>
          </p:nvPr>
        </p:nvPicPr>
        <p:blipFill>
          <a:blip r:embed="rId1"/>
          <a:srcRect l="20992" t="16475" r="10904" b="11342"/>
          <a:stretch>
            <a:fillRect/>
          </a:stretch>
        </p:blipFill>
        <p:spPr>
          <a:xfrm>
            <a:off x="3009265" y="0"/>
            <a:ext cx="9340215" cy="6858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030085"/>
            <a:chOff x="0" y="-113"/>
            <a:chExt cx="5212" cy="11071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01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74930" y="3463290"/>
            <a:ext cx="628142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pc="-30">
                <a:solidFill>
                  <a:schemeClr val="tx1"/>
                </a:solidFill>
                <a:uFillTx/>
                <a:sym typeface="+mn-ea"/>
              </a:rPr>
              <a:t> </a:t>
            </a:r>
            <a:r>
              <a:rPr lang="en-US" altLang="pl-PL" sz="2700" b="1" spc="-3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Kiedy wracali, zosta</a:t>
            </a:r>
            <a:r>
              <a:rPr lang="en-US" altLang="en-US" sz="2700" b="1" spc="-3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-3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Jezus w Jerozolimie</a:t>
            </a:r>
            <a:endParaRPr lang="en-US" altLang="pl-PL" sz="2700" b="1" spc="-3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11351_13272"/>
          <p:cNvPicPr>
            <a:picLocks noChangeAspect="1"/>
          </p:cNvPicPr>
          <p:nvPr>
            <p:ph idx="1"/>
          </p:nvPr>
        </p:nvPicPr>
        <p:blipFill>
          <a:blip r:embed="rId1"/>
          <a:srcRect l="19650" r="10380"/>
          <a:stretch>
            <a:fillRect/>
          </a:stretch>
        </p:blipFill>
        <p:spPr>
          <a:xfrm>
            <a:off x="3164840" y="-10160"/>
            <a:ext cx="9010650" cy="690943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15875" y="-79375"/>
            <a:ext cx="3309620" cy="7022465"/>
            <a:chOff x="0" y="-125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158115" y="3210560"/>
            <a:ext cx="646112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l-PL" spc="100">
                <a:solidFill>
                  <a:schemeClr val="tx1"/>
                </a:solidFill>
                <a:uFillTx/>
                <a:sym typeface="+mn-ea"/>
              </a:rPr>
              <a:t> </a:t>
            </a:r>
            <a:r>
              <a:rPr lang="pl-PL" altLang="en-US" spc="100">
                <a:solidFill>
                  <a:schemeClr val="tx1"/>
                </a:solidFill>
                <a:uFillTx/>
                <a:sym typeface="+mn-ea"/>
              </a:rPr>
              <a:t> 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le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tego nie zauwa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ż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yli Jego Rodzice.</a:t>
            </a:r>
            <a:endParaRPr lang="en-US" altLang="pl-PL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64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1102016082_univ_lsr_lg"/>
          <p:cNvPicPr/>
          <p:nvPr>
            <p:ph idx="1"/>
          </p:nvPr>
        </p:nvPicPr>
        <p:blipFill>
          <a:blip r:embed="rId1"/>
          <a:srcRect l="10673" t="-495" r="13147" b="6884"/>
          <a:stretch>
            <a:fillRect/>
          </a:stretch>
        </p:blipFill>
        <p:spPr>
          <a:xfrm>
            <a:off x="2988945" y="-71120"/>
            <a:ext cx="9202420" cy="693547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94615"/>
            <a:ext cx="3309620" cy="7022465"/>
            <a:chOff x="0" y="-149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49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332740" y="3163570"/>
            <a:ext cx="676211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Myśląc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e 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jest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 innymi, 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uszli dzie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ń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drogi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hr203"/>
          <p:cNvPicPr>
            <a:picLocks noChangeAspect="1"/>
          </p:cNvPicPr>
          <p:nvPr>
            <p:ph idx="1"/>
          </p:nvPr>
        </p:nvPicPr>
        <p:blipFill>
          <a:blip r:embed="rId1"/>
          <a:srcRect l="8885" t="934" r="6315" b="7970"/>
          <a:stretch>
            <a:fillRect/>
          </a:stretch>
        </p:blipFill>
        <p:spPr>
          <a:xfrm>
            <a:off x="3149600" y="-66040"/>
            <a:ext cx="9042400" cy="699706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117475"/>
            <a:ext cx="3309620" cy="7022465"/>
            <a:chOff x="0" y="-185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52" y="4908"/>
              <a:ext cx="3634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8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52070" y="3447415"/>
            <a:ext cx="623316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l-PL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szukali Go mi</a:t>
            </a:r>
            <a:r>
              <a:rPr lang="en-US" altLang="en-US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ę</a:t>
            </a:r>
            <a:r>
              <a:rPr lang="en-US" altLang="pl-PL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dzy krewnymi i znajomymi.</a:t>
            </a:r>
            <a:endParaRPr lang="en-US" altLang="pl-PL" sz="2700" b="1" spc="-5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66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450,253,46abab1d610bf5e1ca53c501af66cf83039bdf6f"/>
          <p:cNvPicPr>
            <a:picLocks noChangeAspect="1"/>
          </p:cNvPicPr>
          <p:nvPr>
            <p:ph idx="1"/>
          </p:nvPr>
        </p:nvPicPr>
        <p:blipFill>
          <a:blip r:embed="rId1"/>
          <a:srcRect l="7137" r="9346"/>
          <a:stretch>
            <a:fillRect/>
          </a:stretch>
        </p:blipFill>
        <p:spPr>
          <a:xfrm>
            <a:off x="2860675" y="-5715"/>
            <a:ext cx="9466580" cy="686498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100965"/>
            <a:ext cx="3309620" cy="7022465"/>
            <a:chOff x="0" y="-159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59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318770" y="3320415"/>
            <a:ext cx="682942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>
                <a:sym typeface="+mn-ea"/>
              </a:rPr>
              <a:t> 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Gdy Go nie znale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ź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li, wr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ó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cili do Jeruzalem,</a:t>
            </a:r>
            <a:endParaRPr lang="en-US" altLang="pl-PL" sz="2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" name="Symbol zastępczy zawartości 32" descr="Bildschirmfoto 2025-01-12 um 20.25.02 (1)"/>
          <p:cNvPicPr>
            <a:picLocks noChangeAspect="1"/>
          </p:cNvPicPr>
          <p:nvPr>
            <p:ph idx="1"/>
          </p:nvPr>
        </p:nvPicPr>
        <p:blipFill>
          <a:blip r:embed="rId1"/>
          <a:srcRect l="8891" t="4087" r="2368"/>
          <a:stretch>
            <a:fillRect/>
          </a:stretch>
        </p:blipFill>
        <p:spPr>
          <a:xfrm>
            <a:off x="3262630" y="-55245"/>
            <a:ext cx="8924290" cy="692975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140335"/>
            <a:ext cx="3309620" cy="7022465"/>
            <a:chOff x="0" y="-221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28"/>
              <a:ext cx="3633" cy="7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11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221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452120" y="3183255"/>
            <a:ext cx="70167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>
                <a:sym typeface="+mn-ea"/>
              </a:rPr>
              <a:t> 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 trzech dniach odnale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ź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li Go w 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ą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tyni,</a:t>
            </a:r>
            <a:endParaRPr lang="en-US" altLang="pl-PL" sz="2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0" descr="450,253,36100f4bb2339a8992a9d25a3cade63a33f466f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09620" y="-66040"/>
            <a:ext cx="9004936" cy="6988493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9375"/>
            <a:ext cx="3309620" cy="7022465"/>
            <a:chOff x="0" y="-125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224790" y="3331845"/>
            <a:ext cx="654621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siedzia</a:t>
            </a:r>
            <a:r>
              <a:rPr lang="en-US" altLang="en-US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mi</a:t>
            </a:r>
            <a:r>
              <a:rPr lang="en-US" altLang="en-US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ę</a:t>
            </a:r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dzy </a:t>
            </a:r>
            <a:r>
              <a:rPr lang="pl-PL" altLang="en-US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uczonymi </a:t>
            </a:r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i zadawa</a:t>
            </a:r>
            <a:r>
              <a:rPr lang="en-US" altLang="en-US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pl-PL" altLang="en-US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pytania.</a:t>
            </a:r>
            <a:r>
              <a:rPr lang="en-US" altLang="en-US" spc="-60">
                <a:solidFill>
                  <a:schemeClr val="tx1"/>
                </a:solidFill>
                <a:uFillTx/>
                <a:sym typeface="+mn-ea"/>
              </a:rPr>
              <a:t> </a:t>
            </a:r>
            <a:endParaRPr lang="en-US" altLang="en-US" spc="-60">
              <a:solidFill>
                <a:schemeClr val="tx1"/>
              </a:solidFill>
              <a:uFillTx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Symbol zastępczy zawartości 10" descr="C:\Users\win10\Pictures\zwiastowanie\images.jpgimages"/>
          <p:cNvPicPr>
            <a:picLocks noChangeAspect="1"/>
          </p:cNvPicPr>
          <p:nvPr>
            <p:ph idx="1"/>
          </p:nvPr>
        </p:nvPicPr>
        <p:blipFill>
          <a:blip r:embed="rId1"/>
          <a:srcRect t="9439" b="12374"/>
          <a:stretch>
            <a:fillRect/>
          </a:stretch>
        </p:blipFill>
        <p:spPr>
          <a:xfrm>
            <a:off x="3086735" y="-111760"/>
            <a:ext cx="9354820" cy="7037705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5080"/>
            <a:ext cx="3492500" cy="69253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6" name="Pole tekstowe 5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3" name="Pole tekstowe 22"/>
          <p:cNvSpPr txBox="1"/>
          <p:nvPr/>
        </p:nvSpPr>
        <p:spPr>
          <a:xfrm>
            <a:off x="11160000" y="6120000"/>
            <a:ext cx="384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879725" y="575945"/>
            <a:ext cx="508635" cy="68294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521970" y="3442335"/>
            <a:ext cx="7247255" cy="708025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pl-PL" altLang="en-US" sz="3200" b="1">
                <a:highlight>
                  <a:srgbClr val="000000">
                    <a:alpha val="0"/>
                  </a:srgbClr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pl-PL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Nie b</a:t>
            </a:r>
            <a:r>
              <a:rPr lang="en-US" altLang="en-US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j si</a:t>
            </a:r>
            <a:r>
              <a:rPr lang="en-US" altLang="en-US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, znalaz</a:t>
            </a:r>
            <a:r>
              <a:rPr lang="en-US" altLang="en-US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altLang="en-US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bowiem </a:t>
            </a:r>
            <a:r>
              <a:rPr lang="en-US" altLang="en-US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ask</a:t>
            </a:r>
            <a:r>
              <a:rPr lang="en-US" altLang="en-US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u Boga.</a:t>
            </a:r>
            <a:r>
              <a:rPr lang="pl-PL" sz="2700" b="1" kern="1300" spc="-5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         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3200" b="1" spc="10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Symbol zastępczy zawartości 15" descr="różaniec-tajemnica-piąta (1)"/>
          <p:cNvPicPr>
            <a:picLocks noChangeAspect="1"/>
          </p:cNvPicPr>
          <p:nvPr/>
        </p:nvPicPr>
        <p:blipFill>
          <a:blip r:embed="rId1"/>
          <a:srcRect l="9998" r="14174" b="1856"/>
          <a:stretch>
            <a:fillRect/>
          </a:stretch>
        </p:blipFill>
        <p:spPr>
          <a:xfrm>
            <a:off x="3302000" y="-127000"/>
            <a:ext cx="9015730" cy="698563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1755"/>
            <a:ext cx="3309620" cy="7026275"/>
            <a:chOff x="0" y="-113"/>
            <a:chExt cx="5212" cy="11065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538"/>
              <a:ext cx="3633" cy="6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0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104775" y="3471545"/>
            <a:ext cx="63379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Uczeni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byli zdumieni bystro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ci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ą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Jego umys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u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Symbol zastępczy zawartości 16" descr="Odnalezienie-Jezusa"/>
          <p:cNvPicPr>
            <a:picLocks noChangeAspect="1"/>
          </p:cNvPicPr>
          <p:nvPr>
            <p:ph idx="1"/>
          </p:nvPr>
        </p:nvPicPr>
        <p:blipFill>
          <a:blip r:embed="rId1"/>
          <a:srcRect l="6682" r="12507" b="7786"/>
          <a:stretch>
            <a:fillRect/>
          </a:stretch>
        </p:blipFill>
        <p:spPr>
          <a:xfrm flipH="1">
            <a:off x="3049905" y="-38735"/>
            <a:ext cx="9149080" cy="698182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9375"/>
            <a:ext cx="3309620" cy="7022465"/>
            <a:chOff x="0" y="-125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163195" y="3399790"/>
            <a:ext cx="642302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Matka spytała: 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Synu, czemu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nam to uczyni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" name="Symbol zastępczy zawartości 28" descr="odnalezienie_w_świątyni-scaled (1)"/>
          <p:cNvPicPr>
            <a:picLocks noChangeAspect="1"/>
          </p:cNvPicPr>
          <p:nvPr>
            <p:ph idx="1"/>
          </p:nvPr>
        </p:nvPicPr>
        <p:blipFill>
          <a:blip r:embed="rId1"/>
          <a:srcRect l="4010" t="6742" r="7348"/>
          <a:stretch>
            <a:fillRect/>
          </a:stretch>
        </p:blipFill>
        <p:spPr>
          <a:xfrm>
            <a:off x="3204210" y="-125095"/>
            <a:ext cx="9286875" cy="710628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125095"/>
            <a:ext cx="3309620" cy="7022465"/>
            <a:chOff x="0" y="-197"/>
            <a:chExt cx="5212" cy="1105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97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127635" y="3420745"/>
            <a:ext cx="6391275" cy="483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pl-PL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Ojciec i ja z b</a:t>
            </a:r>
            <a:r>
              <a:rPr lang="en-US" altLang="en-US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ó</a:t>
            </a:r>
            <a:r>
              <a:rPr lang="en-US" altLang="pl-PL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lem serca szukali</a:t>
            </a:r>
            <a:r>
              <a:rPr lang="en-US" altLang="en-US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ś</a:t>
            </a:r>
            <a:r>
              <a:rPr lang="en-US" altLang="pl-PL" sz="2700" b="1" spc="-5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my Ciebie</a:t>
            </a:r>
            <a:endParaRPr lang="en-US" altLang="pl-PL" sz="2700" b="1" spc="-5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15" descr="obrazy-na-plotnie-dwunastoletni-jezus-w-swiatyni"/>
          <p:cNvPicPr>
            <a:picLocks noChangeAspect="1"/>
          </p:cNvPicPr>
          <p:nvPr/>
        </p:nvPicPr>
        <p:blipFill>
          <a:blip r:embed="rId1"/>
          <a:srcRect l="16930" t="1527" r="6926" b="9803"/>
          <a:stretch>
            <a:fillRect/>
          </a:stretch>
        </p:blipFill>
        <p:spPr>
          <a:xfrm>
            <a:off x="3310255" y="-5715"/>
            <a:ext cx="8936355" cy="68580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0" y="-79375"/>
            <a:ext cx="3694430" cy="7054215"/>
            <a:chOff x="0" y="-125"/>
            <a:chExt cx="5818" cy="11109"/>
          </a:xfrm>
        </p:grpSpPr>
        <p:sp>
          <p:nvSpPr>
            <p:cNvPr id="24" name="Prostokąt 23"/>
            <p:cNvSpPr/>
            <p:nvPr/>
          </p:nvSpPr>
          <p:spPr>
            <a:xfrm>
              <a:off x="0" y="-113"/>
              <a:ext cx="4597" cy="10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283" cy="111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66750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Znalezienie Pana Jezusa w Świątyni.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1068705" y="2168525"/>
            <a:ext cx="86677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Czemu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cie Mnie szukali? Czy nie wiedzieli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cie, </a:t>
            </a:r>
            <a:endParaRPr lang="en-US" altLang="pl-PL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e powinienem by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ć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w tym, co nale</a:t>
            </a:r>
            <a:r>
              <a:rPr lang="en-US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y do Ojca?</a:t>
            </a:r>
            <a:r>
              <a:rPr lang="en-US" altLang="en-US" spc="-100">
                <a:solidFill>
                  <a:schemeClr val="tx1"/>
                </a:solidFill>
                <a:uFillTx/>
              </a:rPr>
              <a:t> </a:t>
            </a:r>
            <a:endParaRPr lang="en-US" altLang="en-US" spc="-100">
              <a:solidFill>
                <a:schemeClr val="tx1"/>
              </a:solidFill>
              <a:uFillTx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Prostokąt 23"/>
          <p:cNvSpPr/>
          <p:nvPr/>
        </p:nvSpPr>
        <p:spPr>
          <a:xfrm>
            <a:off x="0" y="-9525"/>
            <a:ext cx="505650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pic>
        <p:nvPicPr>
          <p:cNvPr id="18" name="Symbol zastępczy zawartości 17" descr="image-1"/>
          <p:cNvPicPr/>
          <p:nvPr>
            <p:ph idx="1"/>
          </p:nvPr>
        </p:nvPicPr>
        <p:blipFill>
          <a:blip r:embed="rId1"/>
          <a:srcRect l="699" t="-2485" r="6837" b="-2893"/>
          <a:stretch>
            <a:fillRect/>
          </a:stretch>
        </p:blipFill>
        <p:spPr>
          <a:xfrm>
            <a:off x="3289300" y="-190500"/>
            <a:ext cx="9006205" cy="737743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21" name="Pole tekstowe 20"/>
          <p:cNvSpPr txBox="1"/>
          <p:nvPr/>
        </p:nvSpPr>
        <p:spPr>
          <a:xfrm>
            <a:off x="11160000" y="6120000"/>
            <a:ext cx="417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80000" y="576000"/>
            <a:ext cx="508635" cy="64731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506095" y="3475990"/>
            <a:ext cx="7142480" cy="708025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Oto poczniesz Syna</a:t>
            </a:r>
            <a:r>
              <a:rPr lang="pl-PL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kt</a:t>
            </a:r>
            <a:r>
              <a:rPr lang="en-US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remu dasz imi</a:t>
            </a:r>
            <a:r>
              <a:rPr lang="en-US" altLang="en-US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ę</a:t>
            </a:r>
            <a:r>
              <a:rPr lang="en-US" altLang="pl-PL" sz="2700" b="1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Jezus.</a:t>
            </a:r>
            <a:r>
              <a:rPr lang="pl-PL" sz="3200" b="1" spc="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pl-PL" altLang="en-US" sz="3200" b="1" spc="100">
                <a:solidFill>
                  <a:schemeClr val="tx1"/>
                </a:solidFill>
                <a:highlight>
                  <a:srgbClr val="FFFF00"/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pl-PL" altLang="en-US" sz="3200" b="1" spc="100">
              <a:solidFill>
                <a:schemeClr val="tx1"/>
              </a:solidFill>
              <a:highlight>
                <a:srgbClr val="FFFF00"/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Prostokąt 23"/>
          <p:cNvSpPr/>
          <p:nvPr/>
        </p:nvSpPr>
        <p:spPr>
          <a:xfrm>
            <a:off x="0" y="-71755"/>
            <a:ext cx="2919095" cy="692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pic>
        <p:nvPicPr>
          <p:cNvPr id="6" name="Symbol zastępczy zawartości 5" descr="zwiastowanie 16"/>
          <p:cNvPicPr>
            <a:picLocks noChangeAspect="1"/>
          </p:cNvPicPr>
          <p:nvPr>
            <p:ph idx="1"/>
          </p:nvPr>
        </p:nvPicPr>
        <p:blipFill>
          <a:blip r:embed="rId1"/>
          <a:srcRect l="18395" r="11712"/>
          <a:stretch>
            <a:fillRect/>
          </a:stretch>
        </p:blipFill>
        <p:spPr>
          <a:xfrm>
            <a:off x="2919095" y="-71755"/>
            <a:ext cx="9385935" cy="709866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99085" y="2207260"/>
            <a:ext cx="2307590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299085" y="2550795"/>
            <a:ext cx="2307590" cy="423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299085" y="3108325"/>
            <a:ext cx="2307590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299085" y="3480435"/>
            <a:ext cx="230695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0670" y="1260475"/>
            <a:ext cx="2307590" cy="4781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  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Zdrowaś Maryjo ...</a:t>
            </a:r>
            <a:endParaRPr lang="pl-PL" alt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284480" y="728980"/>
            <a:ext cx="2307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Ojcze nasz ...</a:t>
            </a:r>
            <a:endParaRPr lang="pl-PL" alt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299085" y="5821045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Chwała Ojcu...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085" y="4434205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299085" y="4894580"/>
            <a:ext cx="230695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9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22" name="Pole tekstowe 21"/>
          <p:cNvSpPr txBox="1"/>
          <p:nvPr/>
        </p:nvSpPr>
        <p:spPr>
          <a:xfrm>
            <a:off x="251460" y="5370830"/>
            <a:ext cx="254571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7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299085" y="6147435"/>
            <a:ext cx="1626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</a:rPr>
              <a:t>O mój Jezu ...</a:t>
            </a:r>
            <a:endParaRPr lang="pl-PL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99085" y="4070350"/>
            <a:ext cx="230695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3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7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...</a:t>
            </a:r>
            <a:endParaRPr lang="pl-PL" altLang="en-US"/>
          </a:p>
        </p:txBody>
      </p:sp>
      <p:sp>
        <p:nvSpPr>
          <p:cNvPr id="14" name="Pole tekstowe 13"/>
          <p:cNvSpPr txBox="1"/>
          <p:nvPr/>
        </p:nvSpPr>
        <p:spPr>
          <a:xfrm>
            <a:off x="299085" y="1794510"/>
            <a:ext cx="2307590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   Zdrowaś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Maryjo </a:t>
            </a:r>
            <a:r>
              <a: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pl-PL" alt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252000" y="0"/>
            <a:ext cx="7348220" cy="583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Zwiastowanie Najświętszej Maryi Pannie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000" y="6120000"/>
            <a:ext cx="440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880000" y="576000"/>
            <a:ext cx="508635" cy="6540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-997585" y="3431223"/>
            <a:ext cx="8198485" cy="631190"/>
          </a:xfrm>
          <a:prstGeom prst="rect">
            <a:avLst/>
          </a:prstGeom>
          <a:noFill/>
        </p:spPr>
        <p:txBody>
          <a:bodyPr vert="horz" wrap="square" lIns="215900" tIns="107950" rIns="215900" bIns="107950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pl-PL" altLang="en-US" sz="2700" b="1" kern="0" spc="-10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Z</a:t>
            </a:r>
            <a:r>
              <a:rPr lang="en-US" altLang="pl-PL" sz="2700" b="1" kern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ostani</a:t>
            </a:r>
            <a:r>
              <a:rPr lang="pl-PL" altLang="en-US" sz="2700" b="1" kern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e On </a:t>
            </a:r>
            <a:r>
              <a:rPr lang="en-US" altLang="pl-PL" sz="2700" b="1" kern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nazwany Synem Najwy</a:t>
            </a:r>
            <a:r>
              <a:rPr lang="en-US" altLang="en-US" sz="2700" b="1" kern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kern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uFillTx/>
                <a:latin typeface="Times New Roman" panose="02020603050405020304" charset="0"/>
                <a:cs typeface="Times New Roman" panose="02020603050405020304" charset="0"/>
              </a:rPr>
              <a:t>szego</a:t>
            </a:r>
            <a:endParaRPr lang="en-US" altLang="pl-PL" sz="2700" b="1" kern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  <p:bldLst>
      <p:bldP spid="7" grpId="0" animBg="1" build="p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24747</Words>
  <Application>WPS Presentation</Application>
  <PresentationFormat>Widescreen</PresentationFormat>
  <Paragraphs>2204</Paragraphs>
  <Slides>73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83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Segoe UI Black</vt:lpstr>
      <vt:lpstr>Times New Roman</vt:lpstr>
      <vt:lpstr>Office Theme</vt:lpstr>
      <vt:lpstr>Nowenna Pompejańska</vt:lpstr>
      <vt:lpstr>Ten Różaniec odmawiam na Twoją Cześć Królowo Różańca Świętego oraz w następujących intencjach ...</vt:lpstr>
      <vt:lpstr>na trzech następnych koralikach odmawiamy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Nowenna Pompejańska</dc:title>
  <dc:creator/>
  <cp:lastModifiedBy>anna kurtycz</cp:lastModifiedBy>
  <cp:revision>2</cp:revision>
  <dcterms:created xsi:type="dcterms:W3CDTF">2025-07-08T10:56:06Z</dcterms:created>
  <dcterms:modified xsi:type="dcterms:W3CDTF">2025-07-08T18:38:39Z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81DA9948410449E1A012EAC2953665D6_11</vt:lpwstr>
  </property>
  <property fmtid="{D5CDD505-2E9C-101B-9397-08002B2CF9AE}" pid="3" name="KSOProductBuildVer">
    <vt:lpwstr>1045-12.2.0.21546</vt:lpwstr>
  </property>
</Properties>
</file>